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9"/>
  </p:notesMasterIdLst>
  <p:sldIdLst>
    <p:sldId id="334" r:id="rId2"/>
    <p:sldId id="306" r:id="rId3"/>
    <p:sldId id="374" r:id="rId4"/>
    <p:sldId id="340" r:id="rId5"/>
    <p:sldId id="396" r:id="rId6"/>
    <p:sldId id="318" r:id="rId7"/>
    <p:sldId id="387" r:id="rId8"/>
    <p:sldId id="359" r:id="rId9"/>
    <p:sldId id="388" r:id="rId10"/>
    <p:sldId id="395" r:id="rId11"/>
    <p:sldId id="398" r:id="rId12"/>
    <p:sldId id="385" r:id="rId13"/>
    <p:sldId id="360" r:id="rId14"/>
    <p:sldId id="342" r:id="rId15"/>
    <p:sldId id="301" r:id="rId16"/>
    <p:sldId id="386" r:id="rId17"/>
    <p:sldId id="381" r:id="rId18"/>
    <p:sldId id="397" r:id="rId19"/>
    <p:sldId id="384" r:id="rId20"/>
    <p:sldId id="382" r:id="rId21"/>
    <p:sldId id="390" r:id="rId22"/>
    <p:sldId id="391" r:id="rId23"/>
    <p:sldId id="394" r:id="rId24"/>
    <p:sldId id="392" r:id="rId25"/>
    <p:sldId id="393" r:id="rId26"/>
    <p:sldId id="383" r:id="rId27"/>
    <p:sldId id="389" r:id="rId28"/>
  </p:sldIdLst>
  <p:sldSz cx="9144000" cy="6858000" type="screen4x3"/>
  <p:notesSz cx="6797675" cy="9926638"/>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FF"/>
    <a:srgbClr val="2A51F6"/>
    <a:srgbClr val="6600FF"/>
    <a:srgbClr val="FF3300"/>
    <a:srgbClr val="0066FF"/>
    <a:srgbClr val="FF0066"/>
    <a:srgbClr val="FFCC0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7" autoAdjust="0"/>
    <p:restoredTop sz="94660"/>
  </p:normalViewPr>
  <p:slideViewPr>
    <p:cSldViewPr>
      <p:cViewPr>
        <p:scale>
          <a:sx n="100" d="100"/>
          <a:sy n="100" d="100"/>
        </p:scale>
        <p:origin x="-390" y="-29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15305E-AF9C-4D27-80E4-D78AB82E29C5}"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s-ES"/>
        </a:p>
      </dgm:t>
    </dgm:pt>
    <dgm:pt modelId="{52ADB896-D0C8-4466-ACD7-3A50766DA053}">
      <dgm:prSet phldrT="[Texto]" custT="1"/>
      <dgm:spPr/>
      <dgm:t>
        <a:bodyPr/>
        <a:lstStyle/>
        <a:p>
          <a:pPr algn="l"/>
          <a:r>
            <a:rPr lang="es-ES" sz="2400" dirty="0" smtClean="0"/>
            <a:t>Nuevas</a:t>
          </a:r>
        </a:p>
        <a:p>
          <a:pPr algn="l"/>
          <a:endParaRPr lang="es-ES" sz="1800" dirty="0" smtClean="0"/>
        </a:p>
        <a:p>
          <a:pPr algn="ctr"/>
          <a:r>
            <a:rPr lang="es-ES" sz="4400" dirty="0" smtClean="0"/>
            <a:t>37</a:t>
          </a:r>
          <a:endParaRPr lang="es-ES" sz="4400" dirty="0"/>
        </a:p>
      </dgm:t>
    </dgm:pt>
    <dgm:pt modelId="{483764B1-49FF-4555-AB8D-BD70B9C6BA76}" type="parTrans" cxnId="{359F3B50-6673-424F-9FD9-F361A9060B2B}">
      <dgm:prSet/>
      <dgm:spPr/>
      <dgm:t>
        <a:bodyPr/>
        <a:lstStyle/>
        <a:p>
          <a:endParaRPr lang="es-ES"/>
        </a:p>
      </dgm:t>
    </dgm:pt>
    <dgm:pt modelId="{375D4B26-79B2-4B10-928E-BE01E2671A6C}" type="sibTrans" cxnId="{359F3B50-6673-424F-9FD9-F361A9060B2B}">
      <dgm:prSet/>
      <dgm:spPr/>
      <dgm:t>
        <a:bodyPr/>
        <a:lstStyle/>
        <a:p>
          <a:endParaRPr lang="es-ES"/>
        </a:p>
      </dgm:t>
    </dgm:pt>
    <dgm:pt modelId="{63C43C5D-5B63-4671-B31E-B2F39CE038CE}">
      <dgm:prSet phldrT="[Texto]"/>
      <dgm:spPr>
        <a:solidFill>
          <a:srgbClr val="00B050"/>
        </a:solidFill>
      </dgm:spPr>
      <dgm:t>
        <a:bodyPr/>
        <a:lstStyle/>
        <a:p>
          <a:r>
            <a:rPr lang="es-ES" dirty="0" smtClean="0"/>
            <a:t>Figuras Navideñas</a:t>
          </a:r>
          <a:endParaRPr lang="es-ES" dirty="0"/>
        </a:p>
      </dgm:t>
    </dgm:pt>
    <dgm:pt modelId="{69110CF0-61BA-4902-A6C6-EA1EE5E030FC}" type="parTrans" cxnId="{2661AF21-A94D-4A79-A5E4-7CAD29019759}">
      <dgm:prSet/>
      <dgm:spPr/>
      <dgm:t>
        <a:bodyPr/>
        <a:lstStyle/>
        <a:p>
          <a:endParaRPr lang="es-ES"/>
        </a:p>
      </dgm:t>
    </dgm:pt>
    <dgm:pt modelId="{B429302B-CC06-4D6F-9EC2-F44CF6EA27EA}" type="sibTrans" cxnId="{2661AF21-A94D-4A79-A5E4-7CAD29019759}">
      <dgm:prSet/>
      <dgm:spPr/>
      <dgm:t>
        <a:bodyPr/>
        <a:lstStyle/>
        <a:p>
          <a:endParaRPr lang="es-ES"/>
        </a:p>
      </dgm:t>
    </dgm:pt>
    <dgm:pt modelId="{A130A21D-BDE6-4584-967A-E8959BED1091}">
      <dgm:prSet phldrT="[Texto]" custT="1"/>
      <dgm:spPr/>
      <dgm:t>
        <a:bodyPr/>
        <a:lstStyle/>
        <a:p>
          <a:pPr algn="l"/>
          <a:r>
            <a:rPr lang="es-ES" sz="2400" dirty="0" smtClean="0"/>
            <a:t>Recuperadas</a:t>
          </a:r>
        </a:p>
        <a:p>
          <a:pPr algn="l"/>
          <a:endParaRPr lang="es-ES" sz="1800" dirty="0" smtClean="0"/>
        </a:p>
        <a:p>
          <a:pPr algn="ctr"/>
          <a:r>
            <a:rPr lang="es-ES" sz="4400" dirty="0" smtClean="0"/>
            <a:t>100</a:t>
          </a:r>
          <a:endParaRPr lang="es-ES" sz="4400" dirty="0"/>
        </a:p>
      </dgm:t>
    </dgm:pt>
    <dgm:pt modelId="{BB63E2D9-6455-4BD5-A107-5465F9B345C6}" type="parTrans" cxnId="{BD64466E-DBEC-4217-AE68-E88ECDAF3022}">
      <dgm:prSet/>
      <dgm:spPr/>
      <dgm:t>
        <a:bodyPr/>
        <a:lstStyle/>
        <a:p>
          <a:endParaRPr lang="es-ES"/>
        </a:p>
      </dgm:t>
    </dgm:pt>
    <dgm:pt modelId="{F55D5FD8-7229-44D9-B564-8A44D7B86838}" type="sibTrans" cxnId="{BD64466E-DBEC-4217-AE68-E88ECDAF3022}">
      <dgm:prSet/>
      <dgm:spPr/>
      <dgm:t>
        <a:bodyPr/>
        <a:lstStyle/>
        <a:p>
          <a:endParaRPr lang="es-ES"/>
        </a:p>
      </dgm:t>
    </dgm:pt>
    <dgm:pt modelId="{B4FBAC2E-D7A3-4C05-BC08-FE3FE9258391}">
      <dgm:prSet phldrT="[Texto]"/>
      <dgm:spPr>
        <a:solidFill>
          <a:srgbClr val="FF00FF"/>
        </a:solidFill>
      </dgm:spPr>
      <dgm:t>
        <a:bodyPr/>
        <a:lstStyle/>
        <a:p>
          <a:r>
            <a:rPr lang="es-ES" dirty="0" smtClean="0"/>
            <a:t>Apliques Navideños</a:t>
          </a:r>
          <a:endParaRPr lang="es-ES" dirty="0"/>
        </a:p>
      </dgm:t>
    </dgm:pt>
    <dgm:pt modelId="{1EDDAF95-67CA-4DEA-97BB-12F99E2AC85B}" type="parTrans" cxnId="{B36B19CA-370D-403F-BE4C-4BA49277611C}">
      <dgm:prSet/>
      <dgm:spPr/>
      <dgm:t>
        <a:bodyPr/>
        <a:lstStyle/>
        <a:p>
          <a:endParaRPr lang="es-ES"/>
        </a:p>
      </dgm:t>
    </dgm:pt>
    <dgm:pt modelId="{100E2BE4-855A-47ED-BA3C-A0D9F2C3D1C4}" type="sibTrans" cxnId="{B36B19CA-370D-403F-BE4C-4BA49277611C}">
      <dgm:prSet/>
      <dgm:spPr/>
      <dgm:t>
        <a:bodyPr/>
        <a:lstStyle/>
        <a:p>
          <a:endParaRPr lang="es-ES"/>
        </a:p>
      </dgm:t>
    </dgm:pt>
    <dgm:pt modelId="{8343B719-DFB7-4751-9CD6-F42B8D8796F2}">
      <dgm:prSet phldrT="[Texto]" custT="1"/>
      <dgm:spPr/>
      <dgm:t>
        <a:bodyPr/>
        <a:lstStyle/>
        <a:p>
          <a:pPr algn="l"/>
          <a:r>
            <a:rPr lang="es-ES" sz="2400" dirty="0" smtClean="0"/>
            <a:t>Nuevos</a:t>
          </a:r>
        </a:p>
        <a:p>
          <a:pPr algn="l"/>
          <a:endParaRPr lang="es-ES" sz="1800" dirty="0" smtClean="0"/>
        </a:p>
        <a:p>
          <a:pPr algn="ctr"/>
          <a:r>
            <a:rPr lang="es-ES" sz="4400" dirty="0" smtClean="0"/>
            <a:t>45</a:t>
          </a:r>
          <a:endParaRPr lang="es-ES" sz="4400" dirty="0"/>
        </a:p>
      </dgm:t>
    </dgm:pt>
    <dgm:pt modelId="{3A3B086D-F848-4B18-99E5-44F2F0F971C1}" type="parTrans" cxnId="{AA92B16C-72F7-423B-B161-863D81E81469}">
      <dgm:prSet/>
      <dgm:spPr/>
      <dgm:t>
        <a:bodyPr/>
        <a:lstStyle/>
        <a:p>
          <a:endParaRPr lang="es-ES"/>
        </a:p>
      </dgm:t>
    </dgm:pt>
    <dgm:pt modelId="{55750F8A-09C6-415A-91EC-7B289EC615D5}" type="sibTrans" cxnId="{AA92B16C-72F7-423B-B161-863D81E81469}">
      <dgm:prSet/>
      <dgm:spPr/>
      <dgm:t>
        <a:bodyPr/>
        <a:lstStyle/>
        <a:p>
          <a:endParaRPr lang="es-ES"/>
        </a:p>
      </dgm:t>
    </dgm:pt>
    <dgm:pt modelId="{D5322DCE-4F8F-4C1B-81CF-4BF658418062}">
      <dgm:prSet phldrT="[Texto]"/>
      <dgm:spPr>
        <a:solidFill>
          <a:srgbClr val="FF3300"/>
        </a:solidFill>
      </dgm:spPr>
      <dgm:t>
        <a:bodyPr/>
        <a:lstStyle/>
        <a:p>
          <a:r>
            <a:rPr lang="es-ES" dirty="0" smtClean="0"/>
            <a:t>Figuras Navideñas</a:t>
          </a:r>
          <a:endParaRPr lang="es-ES" dirty="0"/>
        </a:p>
      </dgm:t>
    </dgm:pt>
    <dgm:pt modelId="{AF0CE53C-4F18-4C9D-BDE1-2C7ACE18A786}" type="sibTrans" cxnId="{43CD1DA4-B670-4F8D-A12F-80603B3AB473}">
      <dgm:prSet/>
      <dgm:spPr/>
      <dgm:t>
        <a:bodyPr/>
        <a:lstStyle/>
        <a:p>
          <a:endParaRPr lang="es-ES"/>
        </a:p>
      </dgm:t>
    </dgm:pt>
    <dgm:pt modelId="{5E7FD2C8-F8C1-42A6-B5A5-B06EA9BC7F02}" type="parTrans" cxnId="{43CD1DA4-B670-4F8D-A12F-80603B3AB473}">
      <dgm:prSet/>
      <dgm:spPr/>
      <dgm:t>
        <a:bodyPr/>
        <a:lstStyle/>
        <a:p>
          <a:endParaRPr lang="es-ES"/>
        </a:p>
      </dgm:t>
    </dgm:pt>
    <dgm:pt modelId="{1F77DA55-6CEA-4A97-95A7-F7138515F97E}" type="pres">
      <dgm:prSet presAssocID="{F615305E-AF9C-4D27-80E4-D78AB82E29C5}" presName="Name0" presStyleCnt="0">
        <dgm:presLayoutVars>
          <dgm:dir/>
          <dgm:animLvl val="lvl"/>
          <dgm:resizeHandles val="exact"/>
        </dgm:presLayoutVars>
      </dgm:prSet>
      <dgm:spPr/>
      <dgm:t>
        <a:bodyPr/>
        <a:lstStyle/>
        <a:p>
          <a:endParaRPr lang="es-ES"/>
        </a:p>
      </dgm:t>
    </dgm:pt>
    <dgm:pt modelId="{078B95D0-8C10-4BD3-9EC7-A552081395D0}" type="pres">
      <dgm:prSet presAssocID="{D5322DCE-4F8F-4C1B-81CF-4BF658418062}" presName="compositeNode" presStyleCnt="0">
        <dgm:presLayoutVars>
          <dgm:bulletEnabled val="1"/>
        </dgm:presLayoutVars>
      </dgm:prSet>
      <dgm:spPr/>
    </dgm:pt>
    <dgm:pt modelId="{21DF23BD-571F-4387-BEE0-1E2E37C7D8C1}" type="pres">
      <dgm:prSet presAssocID="{D5322DCE-4F8F-4C1B-81CF-4BF658418062}" presName="bgRect" presStyleLbl="node1" presStyleIdx="0" presStyleCnt="3"/>
      <dgm:spPr/>
      <dgm:t>
        <a:bodyPr/>
        <a:lstStyle/>
        <a:p>
          <a:endParaRPr lang="es-ES"/>
        </a:p>
      </dgm:t>
    </dgm:pt>
    <dgm:pt modelId="{D457417A-89AD-466A-B830-21BA6770F131}" type="pres">
      <dgm:prSet presAssocID="{D5322DCE-4F8F-4C1B-81CF-4BF658418062}" presName="parentNode" presStyleLbl="node1" presStyleIdx="0" presStyleCnt="3">
        <dgm:presLayoutVars>
          <dgm:chMax val="0"/>
          <dgm:bulletEnabled val="1"/>
        </dgm:presLayoutVars>
      </dgm:prSet>
      <dgm:spPr/>
      <dgm:t>
        <a:bodyPr/>
        <a:lstStyle/>
        <a:p>
          <a:endParaRPr lang="es-ES"/>
        </a:p>
      </dgm:t>
    </dgm:pt>
    <dgm:pt modelId="{4D1F9DD9-F8FA-4A99-B3DF-C2745B31F904}" type="pres">
      <dgm:prSet presAssocID="{D5322DCE-4F8F-4C1B-81CF-4BF658418062}" presName="childNode" presStyleLbl="node1" presStyleIdx="0" presStyleCnt="3">
        <dgm:presLayoutVars>
          <dgm:bulletEnabled val="1"/>
        </dgm:presLayoutVars>
      </dgm:prSet>
      <dgm:spPr/>
      <dgm:t>
        <a:bodyPr/>
        <a:lstStyle/>
        <a:p>
          <a:endParaRPr lang="es-ES"/>
        </a:p>
      </dgm:t>
    </dgm:pt>
    <dgm:pt modelId="{C4F0CDF2-1F85-4FB7-8CDA-B0CCDAF18FC4}" type="pres">
      <dgm:prSet presAssocID="{AF0CE53C-4F18-4C9D-BDE1-2C7ACE18A786}" presName="hSp" presStyleCnt="0"/>
      <dgm:spPr/>
    </dgm:pt>
    <dgm:pt modelId="{05790189-C19E-4907-812F-DCB7791A73A4}" type="pres">
      <dgm:prSet presAssocID="{AF0CE53C-4F18-4C9D-BDE1-2C7ACE18A786}" presName="vProcSp" presStyleCnt="0"/>
      <dgm:spPr/>
    </dgm:pt>
    <dgm:pt modelId="{EC52399E-D49A-42EA-8A7A-8E2AC17A819D}" type="pres">
      <dgm:prSet presAssocID="{AF0CE53C-4F18-4C9D-BDE1-2C7ACE18A786}" presName="vSp1" presStyleCnt="0"/>
      <dgm:spPr/>
    </dgm:pt>
    <dgm:pt modelId="{0E8F6999-3071-4C54-A93E-D5D44AAEC8CD}" type="pres">
      <dgm:prSet presAssocID="{AF0CE53C-4F18-4C9D-BDE1-2C7ACE18A786}" presName="simulatedConn" presStyleLbl="solidFgAcc1" presStyleIdx="0" presStyleCnt="2"/>
      <dgm:spPr/>
    </dgm:pt>
    <dgm:pt modelId="{D0706EE2-251B-4222-83DF-35DD53ABD7ED}" type="pres">
      <dgm:prSet presAssocID="{AF0CE53C-4F18-4C9D-BDE1-2C7ACE18A786}" presName="vSp2" presStyleCnt="0"/>
      <dgm:spPr/>
    </dgm:pt>
    <dgm:pt modelId="{EEBAD92B-2884-49DF-88ED-01A858FF6B37}" type="pres">
      <dgm:prSet presAssocID="{AF0CE53C-4F18-4C9D-BDE1-2C7ACE18A786}" presName="sibTrans" presStyleCnt="0"/>
      <dgm:spPr/>
    </dgm:pt>
    <dgm:pt modelId="{23BB278D-6D2F-4A9F-957F-3F69D4460837}" type="pres">
      <dgm:prSet presAssocID="{63C43C5D-5B63-4671-B31E-B2F39CE038CE}" presName="compositeNode" presStyleCnt="0">
        <dgm:presLayoutVars>
          <dgm:bulletEnabled val="1"/>
        </dgm:presLayoutVars>
      </dgm:prSet>
      <dgm:spPr/>
    </dgm:pt>
    <dgm:pt modelId="{0D97E534-20A6-4908-8F1A-55A1C2A8AA4D}" type="pres">
      <dgm:prSet presAssocID="{63C43C5D-5B63-4671-B31E-B2F39CE038CE}" presName="bgRect" presStyleLbl="node1" presStyleIdx="1" presStyleCnt="3"/>
      <dgm:spPr/>
      <dgm:t>
        <a:bodyPr/>
        <a:lstStyle/>
        <a:p>
          <a:endParaRPr lang="es-ES"/>
        </a:p>
      </dgm:t>
    </dgm:pt>
    <dgm:pt modelId="{889C886A-78FD-404D-BDC4-0C03665DC0D1}" type="pres">
      <dgm:prSet presAssocID="{63C43C5D-5B63-4671-B31E-B2F39CE038CE}" presName="parentNode" presStyleLbl="node1" presStyleIdx="1" presStyleCnt="3">
        <dgm:presLayoutVars>
          <dgm:chMax val="0"/>
          <dgm:bulletEnabled val="1"/>
        </dgm:presLayoutVars>
      </dgm:prSet>
      <dgm:spPr/>
      <dgm:t>
        <a:bodyPr/>
        <a:lstStyle/>
        <a:p>
          <a:endParaRPr lang="es-ES"/>
        </a:p>
      </dgm:t>
    </dgm:pt>
    <dgm:pt modelId="{C892889A-9D19-480D-B6F9-B2FE7802E430}" type="pres">
      <dgm:prSet presAssocID="{63C43C5D-5B63-4671-B31E-B2F39CE038CE}" presName="childNode" presStyleLbl="node1" presStyleIdx="1" presStyleCnt="3">
        <dgm:presLayoutVars>
          <dgm:bulletEnabled val="1"/>
        </dgm:presLayoutVars>
      </dgm:prSet>
      <dgm:spPr/>
      <dgm:t>
        <a:bodyPr/>
        <a:lstStyle/>
        <a:p>
          <a:endParaRPr lang="es-ES"/>
        </a:p>
      </dgm:t>
    </dgm:pt>
    <dgm:pt modelId="{965F8D2B-ECCB-44C7-8D8D-D62F8D1F698A}" type="pres">
      <dgm:prSet presAssocID="{B429302B-CC06-4D6F-9EC2-F44CF6EA27EA}" presName="hSp" presStyleCnt="0"/>
      <dgm:spPr/>
    </dgm:pt>
    <dgm:pt modelId="{678247E4-8DFB-40F2-89F4-B9D5ECBEC08D}" type="pres">
      <dgm:prSet presAssocID="{B429302B-CC06-4D6F-9EC2-F44CF6EA27EA}" presName="vProcSp" presStyleCnt="0"/>
      <dgm:spPr/>
    </dgm:pt>
    <dgm:pt modelId="{0CAE70FB-7E21-4139-BCFB-DEC069D65B75}" type="pres">
      <dgm:prSet presAssocID="{B429302B-CC06-4D6F-9EC2-F44CF6EA27EA}" presName="vSp1" presStyleCnt="0"/>
      <dgm:spPr/>
    </dgm:pt>
    <dgm:pt modelId="{C315066A-AECE-4AF7-88B5-D7F569A4258A}" type="pres">
      <dgm:prSet presAssocID="{B429302B-CC06-4D6F-9EC2-F44CF6EA27EA}" presName="simulatedConn" presStyleLbl="solidFgAcc1" presStyleIdx="1" presStyleCnt="2"/>
      <dgm:spPr/>
    </dgm:pt>
    <dgm:pt modelId="{759FDC0D-6A58-414F-AAAD-3E72F369D5BE}" type="pres">
      <dgm:prSet presAssocID="{B429302B-CC06-4D6F-9EC2-F44CF6EA27EA}" presName="vSp2" presStyleCnt="0"/>
      <dgm:spPr/>
    </dgm:pt>
    <dgm:pt modelId="{D6026F08-B752-40BD-A076-E2CDE9BAE3B6}" type="pres">
      <dgm:prSet presAssocID="{B429302B-CC06-4D6F-9EC2-F44CF6EA27EA}" presName="sibTrans" presStyleCnt="0"/>
      <dgm:spPr/>
    </dgm:pt>
    <dgm:pt modelId="{9640D744-F716-4A6E-8EC7-FE3C0C02D7D8}" type="pres">
      <dgm:prSet presAssocID="{B4FBAC2E-D7A3-4C05-BC08-FE3FE9258391}" presName="compositeNode" presStyleCnt="0">
        <dgm:presLayoutVars>
          <dgm:bulletEnabled val="1"/>
        </dgm:presLayoutVars>
      </dgm:prSet>
      <dgm:spPr/>
    </dgm:pt>
    <dgm:pt modelId="{049054E7-4C58-4B90-A604-BCA96D1266F7}" type="pres">
      <dgm:prSet presAssocID="{B4FBAC2E-D7A3-4C05-BC08-FE3FE9258391}" presName="bgRect" presStyleLbl="node1" presStyleIdx="2" presStyleCnt="3"/>
      <dgm:spPr/>
      <dgm:t>
        <a:bodyPr/>
        <a:lstStyle/>
        <a:p>
          <a:endParaRPr lang="es-ES"/>
        </a:p>
      </dgm:t>
    </dgm:pt>
    <dgm:pt modelId="{0FCC6758-0F49-4FDC-B401-58084FAC8B5F}" type="pres">
      <dgm:prSet presAssocID="{B4FBAC2E-D7A3-4C05-BC08-FE3FE9258391}" presName="parentNode" presStyleLbl="node1" presStyleIdx="2" presStyleCnt="3">
        <dgm:presLayoutVars>
          <dgm:chMax val="0"/>
          <dgm:bulletEnabled val="1"/>
        </dgm:presLayoutVars>
      </dgm:prSet>
      <dgm:spPr/>
      <dgm:t>
        <a:bodyPr/>
        <a:lstStyle/>
        <a:p>
          <a:endParaRPr lang="es-ES"/>
        </a:p>
      </dgm:t>
    </dgm:pt>
    <dgm:pt modelId="{AD9D33B1-D71E-41EC-A6B5-49D4E0B0FC5E}" type="pres">
      <dgm:prSet presAssocID="{B4FBAC2E-D7A3-4C05-BC08-FE3FE9258391}" presName="childNode" presStyleLbl="node1" presStyleIdx="2" presStyleCnt="3">
        <dgm:presLayoutVars>
          <dgm:bulletEnabled val="1"/>
        </dgm:presLayoutVars>
      </dgm:prSet>
      <dgm:spPr/>
      <dgm:t>
        <a:bodyPr/>
        <a:lstStyle/>
        <a:p>
          <a:endParaRPr lang="es-ES"/>
        </a:p>
      </dgm:t>
    </dgm:pt>
  </dgm:ptLst>
  <dgm:cxnLst>
    <dgm:cxn modelId="{F4EB9A1E-9CBF-41DA-ACCB-1B23DCE4212E}" type="presOf" srcId="{D5322DCE-4F8F-4C1B-81CF-4BF658418062}" destId="{D457417A-89AD-466A-B830-21BA6770F131}" srcOrd="1" destOrd="0" presId="urn:microsoft.com/office/officeart/2005/8/layout/hProcess7"/>
    <dgm:cxn modelId="{359F3B50-6673-424F-9FD9-F361A9060B2B}" srcId="{D5322DCE-4F8F-4C1B-81CF-4BF658418062}" destId="{52ADB896-D0C8-4466-ACD7-3A50766DA053}" srcOrd="0" destOrd="0" parTransId="{483764B1-49FF-4555-AB8D-BD70B9C6BA76}" sibTransId="{375D4B26-79B2-4B10-928E-BE01E2671A6C}"/>
    <dgm:cxn modelId="{43CD1DA4-B670-4F8D-A12F-80603B3AB473}" srcId="{F615305E-AF9C-4D27-80E4-D78AB82E29C5}" destId="{D5322DCE-4F8F-4C1B-81CF-4BF658418062}" srcOrd="0" destOrd="0" parTransId="{5E7FD2C8-F8C1-42A6-B5A5-B06EA9BC7F02}" sibTransId="{AF0CE53C-4F18-4C9D-BDE1-2C7ACE18A786}"/>
    <dgm:cxn modelId="{CE875A85-9C3A-49BF-8637-EB8D763417DA}" type="presOf" srcId="{8343B719-DFB7-4751-9CD6-F42B8D8796F2}" destId="{AD9D33B1-D71E-41EC-A6B5-49D4E0B0FC5E}" srcOrd="0" destOrd="0" presId="urn:microsoft.com/office/officeart/2005/8/layout/hProcess7"/>
    <dgm:cxn modelId="{B36B19CA-370D-403F-BE4C-4BA49277611C}" srcId="{F615305E-AF9C-4D27-80E4-D78AB82E29C5}" destId="{B4FBAC2E-D7A3-4C05-BC08-FE3FE9258391}" srcOrd="2" destOrd="0" parTransId="{1EDDAF95-67CA-4DEA-97BB-12F99E2AC85B}" sibTransId="{100E2BE4-855A-47ED-BA3C-A0D9F2C3D1C4}"/>
    <dgm:cxn modelId="{AA92B16C-72F7-423B-B161-863D81E81469}" srcId="{B4FBAC2E-D7A3-4C05-BC08-FE3FE9258391}" destId="{8343B719-DFB7-4751-9CD6-F42B8D8796F2}" srcOrd="0" destOrd="0" parTransId="{3A3B086D-F848-4B18-99E5-44F2F0F971C1}" sibTransId="{55750F8A-09C6-415A-91EC-7B289EC615D5}"/>
    <dgm:cxn modelId="{321544FC-BD00-4228-B041-D430058FB7C0}" type="presOf" srcId="{B4FBAC2E-D7A3-4C05-BC08-FE3FE9258391}" destId="{049054E7-4C58-4B90-A604-BCA96D1266F7}" srcOrd="0" destOrd="0" presId="urn:microsoft.com/office/officeart/2005/8/layout/hProcess7"/>
    <dgm:cxn modelId="{BD64466E-DBEC-4217-AE68-E88ECDAF3022}" srcId="{63C43C5D-5B63-4671-B31E-B2F39CE038CE}" destId="{A130A21D-BDE6-4584-967A-E8959BED1091}" srcOrd="0" destOrd="0" parTransId="{BB63E2D9-6455-4BD5-A107-5465F9B345C6}" sibTransId="{F55D5FD8-7229-44D9-B564-8A44D7B86838}"/>
    <dgm:cxn modelId="{AB7BA495-0643-407C-816C-132801D6686C}" type="presOf" srcId="{F615305E-AF9C-4D27-80E4-D78AB82E29C5}" destId="{1F77DA55-6CEA-4A97-95A7-F7138515F97E}" srcOrd="0" destOrd="0" presId="urn:microsoft.com/office/officeart/2005/8/layout/hProcess7"/>
    <dgm:cxn modelId="{2661AF21-A94D-4A79-A5E4-7CAD29019759}" srcId="{F615305E-AF9C-4D27-80E4-D78AB82E29C5}" destId="{63C43C5D-5B63-4671-B31E-B2F39CE038CE}" srcOrd="1" destOrd="0" parTransId="{69110CF0-61BA-4902-A6C6-EA1EE5E030FC}" sibTransId="{B429302B-CC06-4D6F-9EC2-F44CF6EA27EA}"/>
    <dgm:cxn modelId="{D241569C-D935-4FFD-A49D-EF8788E6172F}" type="presOf" srcId="{B4FBAC2E-D7A3-4C05-BC08-FE3FE9258391}" destId="{0FCC6758-0F49-4FDC-B401-58084FAC8B5F}" srcOrd="1" destOrd="0" presId="urn:microsoft.com/office/officeart/2005/8/layout/hProcess7"/>
    <dgm:cxn modelId="{BB95273C-CFE7-4963-BCB9-E4215A66A515}" type="presOf" srcId="{52ADB896-D0C8-4466-ACD7-3A50766DA053}" destId="{4D1F9DD9-F8FA-4A99-B3DF-C2745B31F904}" srcOrd="0" destOrd="0" presId="urn:microsoft.com/office/officeart/2005/8/layout/hProcess7"/>
    <dgm:cxn modelId="{5947B14F-66F5-497D-8505-5C8DD58B051C}" type="presOf" srcId="{63C43C5D-5B63-4671-B31E-B2F39CE038CE}" destId="{0D97E534-20A6-4908-8F1A-55A1C2A8AA4D}" srcOrd="0" destOrd="0" presId="urn:microsoft.com/office/officeart/2005/8/layout/hProcess7"/>
    <dgm:cxn modelId="{83F84E47-3FEF-44F0-B64D-F2BAB6E25737}" type="presOf" srcId="{A130A21D-BDE6-4584-967A-E8959BED1091}" destId="{C892889A-9D19-480D-B6F9-B2FE7802E430}" srcOrd="0" destOrd="0" presId="urn:microsoft.com/office/officeart/2005/8/layout/hProcess7"/>
    <dgm:cxn modelId="{77EE84D1-1221-4EDE-AB03-74F55D6DDBB3}" type="presOf" srcId="{63C43C5D-5B63-4671-B31E-B2F39CE038CE}" destId="{889C886A-78FD-404D-BDC4-0C03665DC0D1}" srcOrd="1" destOrd="0" presId="urn:microsoft.com/office/officeart/2005/8/layout/hProcess7"/>
    <dgm:cxn modelId="{EBF3F087-0721-47A8-A278-A86886071FD8}" type="presOf" srcId="{D5322DCE-4F8F-4C1B-81CF-4BF658418062}" destId="{21DF23BD-571F-4387-BEE0-1E2E37C7D8C1}" srcOrd="0" destOrd="0" presId="urn:microsoft.com/office/officeart/2005/8/layout/hProcess7"/>
    <dgm:cxn modelId="{3A296ED9-B298-4732-8654-853218CABC9E}" type="presParOf" srcId="{1F77DA55-6CEA-4A97-95A7-F7138515F97E}" destId="{078B95D0-8C10-4BD3-9EC7-A552081395D0}" srcOrd="0" destOrd="0" presId="urn:microsoft.com/office/officeart/2005/8/layout/hProcess7"/>
    <dgm:cxn modelId="{02D07BAA-CF0D-4E70-BC66-C8756A0A25D2}" type="presParOf" srcId="{078B95D0-8C10-4BD3-9EC7-A552081395D0}" destId="{21DF23BD-571F-4387-BEE0-1E2E37C7D8C1}" srcOrd="0" destOrd="0" presId="urn:microsoft.com/office/officeart/2005/8/layout/hProcess7"/>
    <dgm:cxn modelId="{8EEDE272-49B3-4048-B546-B0DD72382DBE}" type="presParOf" srcId="{078B95D0-8C10-4BD3-9EC7-A552081395D0}" destId="{D457417A-89AD-466A-B830-21BA6770F131}" srcOrd="1" destOrd="0" presId="urn:microsoft.com/office/officeart/2005/8/layout/hProcess7"/>
    <dgm:cxn modelId="{E1BBD7ED-8435-447F-AD19-E3F8F1EA28B4}" type="presParOf" srcId="{078B95D0-8C10-4BD3-9EC7-A552081395D0}" destId="{4D1F9DD9-F8FA-4A99-B3DF-C2745B31F904}" srcOrd="2" destOrd="0" presId="urn:microsoft.com/office/officeart/2005/8/layout/hProcess7"/>
    <dgm:cxn modelId="{E09BE527-95FD-4A0D-8F47-5517D734592F}" type="presParOf" srcId="{1F77DA55-6CEA-4A97-95A7-F7138515F97E}" destId="{C4F0CDF2-1F85-4FB7-8CDA-B0CCDAF18FC4}" srcOrd="1" destOrd="0" presId="urn:microsoft.com/office/officeart/2005/8/layout/hProcess7"/>
    <dgm:cxn modelId="{9E1C1700-6E5A-4002-90B4-716A61C10DFE}" type="presParOf" srcId="{1F77DA55-6CEA-4A97-95A7-F7138515F97E}" destId="{05790189-C19E-4907-812F-DCB7791A73A4}" srcOrd="2" destOrd="0" presId="urn:microsoft.com/office/officeart/2005/8/layout/hProcess7"/>
    <dgm:cxn modelId="{62562DFF-95AB-4868-9665-28D3B03D03DA}" type="presParOf" srcId="{05790189-C19E-4907-812F-DCB7791A73A4}" destId="{EC52399E-D49A-42EA-8A7A-8E2AC17A819D}" srcOrd="0" destOrd="0" presId="urn:microsoft.com/office/officeart/2005/8/layout/hProcess7"/>
    <dgm:cxn modelId="{4169D346-0AE0-4103-898A-06C5A1D6E707}" type="presParOf" srcId="{05790189-C19E-4907-812F-DCB7791A73A4}" destId="{0E8F6999-3071-4C54-A93E-D5D44AAEC8CD}" srcOrd="1" destOrd="0" presId="urn:microsoft.com/office/officeart/2005/8/layout/hProcess7"/>
    <dgm:cxn modelId="{BF913F90-5FAF-4738-8173-14BCDC4F089C}" type="presParOf" srcId="{05790189-C19E-4907-812F-DCB7791A73A4}" destId="{D0706EE2-251B-4222-83DF-35DD53ABD7ED}" srcOrd="2" destOrd="0" presId="urn:microsoft.com/office/officeart/2005/8/layout/hProcess7"/>
    <dgm:cxn modelId="{1D284BB7-4B0A-4B71-B786-B6727D418662}" type="presParOf" srcId="{1F77DA55-6CEA-4A97-95A7-F7138515F97E}" destId="{EEBAD92B-2884-49DF-88ED-01A858FF6B37}" srcOrd="3" destOrd="0" presId="urn:microsoft.com/office/officeart/2005/8/layout/hProcess7"/>
    <dgm:cxn modelId="{C5B59FAD-27BB-4C81-85E9-A6823785B0EA}" type="presParOf" srcId="{1F77DA55-6CEA-4A97-95A7-F7138515F97E}" destId="{23BB278D-6D2F-4A9F-957F-3F69D4460837}" srcOrd="4" destOrd="0" presId="urn:microsoft.com/office/officeart/2005/8/layout/hProcess7"/>
    <dgm:cxn modelId="{CACA5A03-1C26-49A2-A5CA-6625EFD53BC1}" type="presParOf" srcId="{23BB278D-6D2F-4A9F-957F-3F69D4460837}" destId="{0D97E534-20A6-4908-8F1A-55A1C2A8AA4D}" srcOrd="0" destOrd="0" presId="urn:microsoft.com/office/officeart/2005/8/layout/hProcess7"/>
    <dgm:cxn modelId="{E8314B52-F5C1-4E6E-97CA-8E0D15A385AC}" type="presParOf" srcId="{23BB278D-6D2F-4A9F-957F-3F69D4460837}" destId="{889C886A-78FD-404D-BDC4-0C03665DC0D1}" srcOrd="1" destOrd="0" presId="urn:microsoft.com/office/officeart/2005/8/layout/hProcess7"/>
    <dgm:cxn modelId="{F0885B25-2348-4656-9935-D539418B4EED}" type="presParOf" srcId="{23BB278D-6D2F-4A9F-957F-3F69D4460837}" destId="{C892889A-9D19-480D-B6F9-B2FE7802E430}" srcOrd="2" destOrd="0" presId="urn:microsoft.com/office/officeart/2005/8/layout/hProcess7"/>
    <dgm:cxn modelId="{B42B192B-775E-4C95-8377-0AF45A784F92}" type="presParOf" srcId="{1F77DA55-6CEA-4A97-95A7-F7138515F97E}" destId="{965F8D2B-ECCB-44C7-8D8D-D62F8D1F698A}" srcOrd="5" destOrd="0" presId="urn:microsoft.com/office/officeart/2005/8/layout/hProcess7"/>
    <dgm:cxn modelId="{44EF1095-3BAD-46D3-BA10-745B8897AC4E}" type="presParOf" srcId="{1F77DA55-6CEA-4A97-95A7-F7138515F97E}" destId="{678247E4-8DFB-40F2-89F4-B9D5ECBEC08D}" srcOrd="6" destOrd="0" presId="urn:microsoft.com/office/officeart/2005/8/layout/hProcess7"/>
    <dgm:cxn modelId="{106DEE99-43AB-4B02-9F4F-D17F4B2124D0}" type="presParOf" srcId="{678247E4-8DFB-40F2-89F4-B9D5ECBEC08D}" destId="{0CAE70FB-7E21-4139-BCFB-DEC069D65B75}" srcOrd="0" destOrd="0" presId="urn:microsoft.com/office/officeart/2005/8/layout/hProcess7"/>
    <dgm:cxn modelId="{48E5BC5F-FC80-41C4-B9C5-0FAFAAB0F863}" type="presParOf" srcId="{678247E4-8DFB-40F2-89F4-B9D5ECBEC08D}" destId="{C315066A-AECE-4AF7-88B5-D7F569A4258A}" srcOrd="1" destOrd="0" presId="urn:microsoft.com/office/officeart/2005/8/layout/hProcess7"/>
    <dgm:cxn modelId="{39D2C027-DA17-43E5-81B9-E2257E578D13}" type="presParOf" srcId="{678247E4-8DFB-40F2-89F4-B9D5ECBEC08D}" destId="{759FDC0D-6A58-414F-AAAD-3E72F369D5BE}" srcOrd="2" destOrd="0" presId="urn:microsoft.com/office/officeart/2005/8/layout/hProcess7"/>
    <dgm:cxn modelId="{CB671A0F-7FF7-4E5B-83D6-E0A2100310B1}" type="presParOf" srcId="{1F77DA55-6CEA-4A97-95A7-F7138515F97E}" destId="{D6026F08-B752-40BD-A076-E2CDE9BAE3B6}" srcOrd="7" destOrd="0" presId="urn:microsoft.com/office/officeart/2005/8/layout/hProcess7"/>
    <dgm:cxn modelId="{7832A17B-F298-47CB-92CE-11B61EB61D59}" type="presParOf" srcId="{1F77DA55-6CEA-4A97-95A7-F7138515F97E}" destId="{9640D744-F716-4A6E-8EC7-FE3C0C02D7D8}" srcOrd="8" destOrd="0" presId="urn:microsoft.com/office/officeart/2005/8/layout/hProcess7"/>
    <dgm:cxn modelId="{0A7922AA-F6D3-44DA-8B76-D2EF98FB0871}" type="presParOf" srcId="{9640D744-F716-4A6E-8EC7-FE3C0C02D7D8}" destId="{049054E7-4C58-4B90-A604-BCA96D1266F7}" srcOrd="0" destOrd="0" presId="urn:microsoft.com/office/officeart/2005/8/layout/hProcess7"/>
    <dgm:cxn modelId="{8E7F1553-4192-46DC-8EE8-C7B22154EDC0}" type="presParOf" srcId="{9640D744-F716-4A6E-8EC7-FE3C0C02D7D8}" destId="{0FCC6758-0F49-4FDC-B401-58084FAC8B5F}" srcOrd="1" destOrd="0" presId="urn:microsoft.com/office/officeart/2005/8/layout/hProcess7"/>
    <dgm:cxn modelId="{4BA0C337-15AA-4461-B592-7E565EDEFC67}" type="presParOf" srcId="{9640D744-F716-4A6E-8EC7-FE3C0C02D7D8}" destId="{AD9D33B1-D71E-41EC-A6B5-49D4E0B0FC5E}" srcOrd="2" destOrd="0" presId="urn:microsoft.com/office/officeart/2005/8/layout/hProcess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F23BD-571F-4387-BEE0-1E2E37C7D8C1}">
      <dsp:nvSpPr>
        <dsp:cNvPr id="0" name=""/>
        <dsp:cNvSpPr/>
      </dsp:nvSpPr>
      <dsp:spPr>
        <a:xfrm>
          <a:off x="604" y="470108"/>
          <a:ext cx="2603152" cy="3123782"/>
        </a:xfrm>
        <a:prstGeom prst="roundRect">
          <a:avLst>
            <a:gd name="adj" fmla="val 5000"/>
          </a:avLst>
        </a:prstGeom>
        <a:solidFill>
          <a:srgbClr val="FF3300"/>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8580" rIns="88900" bIns="0" numCol="1" spcCol="1270" anchor="t" anchorCtr="0">
          <a:noAutofit/>
        </a:bodyPr>
        <a:lstStyle/>
        <a:p>
          <a:pPr lvl="0" algn="r" defTabSz="889000">
            <a:lnSpc>
              <a:spcPct val="90000"/>
            </a:lnSpc>
            <a:spcBef>
              <a:spcPct val="0"/>
            </a:spcBef>
            <a:spcAft>
              <a:spcPct val="35000"/>
            </a:spcAft>
          </a:pPr>
          <a:r>
            <a:rPr lang="es-ES" sz="2000" kern="1200" dirty="0" smtClean="0"/>
            <a:t>Figuras Navideñas</a:t>
          </a:r>
          <a:endParaRPr lang="es-ES" sz="2000" kern="1200" dirty="0"/>
        </a:p>
      </dsp:txBody>
      <dsp:txXfrm rot="16200000">
        <a:off x="-1019830" y="1490544"/>
        <a:ext cx="2561502" cy="520630"/>
      </dsp:txXfrm>
    </dsp:sp>
    <dsp:sp modelId="{4D1F9DD9-F8FA-4A99-B3DF-C2745B31F904}">
      <dsp:nvSpPr>
        <dsp:cNvPr id="0" name=""/>
        <dsp:cNvSpPr/>
      </dsp:nvSpPr>
      <dsp:spPr>
        <a:xfrm>
          <a:off x="521235" y="470108"/>
          <a:ext cx="1939348" cy="3123782"/>
        </a:xfrm>
        <a:prstGeom prst="rect">
          <a:avLst/>
        </a:prstGeom>
        <a:noFill/>
        <a:ln w="55000" cap="flat" cmpd="thickThin"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s-ES" sz="2400" kern="1200" dirty="0" smtClean="0"/>
            <a:t>Nuevas</a:t>
          </a:r>
        </a:p>
        <a:p>
          <a:pPr lvl="0" algn="l" defTabSz="1066800">
            <a:lnSpc>
              <a:spcPct val="90000"/>
            </a:lnSpc>
            <a:spcBef>
              <a:spcPct val="0"/>
            </a:spcBef>
            <a:spcAft>
              <a:spcPct val="35000"/>
            </a:spcAft>
          </a:pPr>
          <a:endParaRPr lang="es-ES" sz="1800" kern="1200" dirty="0" smtClean="0"/>
        </a:p>
        <a:p>
          <a:pPr lvl="0" algn="ctr" defTabSz="1066800">
            <a:lnSpc>
              <a:spcPct val="90000"/>
            </a:lnSpc>
            <a:spcBef>
              <a:spcPct val="0"/>
            </a:spcBef>
            <a:spcAft>
              <a:spcPct val="35000"/>
            </a:spcAft>
          </a:pPr>
          <a:r>
            <a:rPr lang="es-ES" sz="4400" kern="1200" dirty="0" smtClean="0"/>
            <a:t>37</a:t>
          </a:r>
          <a:endParaRPr lang="es-ES" sz="4400" kern="1200" dirty="0"/>
        </a:p>
      </dsp:txBody>
      <dsp:txXfrm>
        <a:off x="521235" y="470108"/>
        <a:ext cx="1939348" cy="3123782"/>
      </dsp:txXfrm>
    </dsp:sp>
    <dsp:sp modelId="{0D97E534-20A6-4908-8F1A-55A1C2A8AA4D}">
      <dsp:nvSpPr>
        <dsp:cNvPr id="0" name=""/>
        <dsp:cNvSpPr/>
      </dsp:nvSpPr>
      <dsp:spPr>
        <a:xfrm>
          <a:off x="2694867" y="470108"/>
          <a:ext cx="2603152" cy="3123782"/>
        </a:xfrm>
        <a:prstGeom prst="roundRect">
          <a:avLst>
            <a:gd name="adj" fmla="val 5000"/>
          </a:avLst>
        </a:prstGeom>
        <a:solidFill>
          <a:srgbClr val="00B050"/>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8580" rIns="88900" bIns="0" numCol="1" spcCol="1270" anchor="t" anchorCtr="0">
          <a:noAutofit/>
        </a:bodyPr>
        <a:lstStyle/>
        <a:p>
          <a:pPr lvl="0" algn="r" defTabSz="889000">
            <a:lnSpc>
              <a:spcPct val="90000"/>
            </a:lnSpc>
            <a:spcBef>
              <a:spcPct val="0"/>
            </a:spcBef>
            <a:spcAft>
              <a:spcPct val="35000"/>
            </a:spcAft>
          </a:pPr>
          <a:r>
            <a:rPr lang="es-ES" sz="2000" kern="1200" dirty="0" smtClean="0"/>
            <a:t>Figuras Navideñas</a:t>
          </a:r>
          <a:endParaRPr lang="es-ES" sz="2000" kern="1200" dirty="0"/>
        </a:p>
      </dsp:txBody>
      <dsp:txXfrm rot="16200000">
        <a:off x="1674431" y="1490544"/>
        <a:ext cx="2561502" cy="520630"/>
      </dsp:txXfrm>
    </dsp:sp>
    <dsp:sp modelId="{0E8F6999-3071-4C54-A93E-D5D44AAEC8CD}">
      <dsp:nvSpPr>
        <dsp:cNvPr id="0" name=""/>
        <dsp:cNvSpPr/>
      </dsp:nvSpPr>
      <dsp:spPr>
        <a:xfrm rot="5400000">
          <a:off x="2478421" y="2951923"/>
          <a:ext cx="458923" cy="390472"/>
        </a:xfrm>
        <a:prstGeom prst="flowChartExtract">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92889A-9D19-480D-B6F9-B2FE7802E430}">
      <dsp:nvSpPr>
        <dsp:cNvPr id="0" name=""/>
        <dsp:cNvSpPr/>
      </dsp:nvSpPr>
      <dsp:spPr>
        <a:xfrm>
          <a:off x="3215498" y="470108"/>
          <a:ext cx="1939348" cy="3123782"/>
        </a:xfrm>
        <a:prstGeom prst="rect">
          <a:avLst/>
        </a:prstGeom>
        <a:noFill/>
        <a:ln w="55000" cap="flat" cmpd="thickThin"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s-ES" sz="2400" kern="1200" dirty="0" smtClean="0"/>
            <a:t>Recuperadas</a:t>
          </a:r>
        </a:p>
        <a:p>
          <a:pPr lvl="0" algn="l" defTabSz="1066800">
            <a:lnSpc>
              <a:spcPct val="90000"/>
            </a:lnSpc>
            <a:spcBef>
              <a:spcPct val="0"/>
            </a:spcBef>
            <a:spcAft>
              <a:spcPct val="35000"/>
            </a:spcAft>
          </a:pPr>
          <a:endParaRPr lang="es-ES" sz="1800" kern="1200" dirty="0" smtClean="0"/>
        </a:p>
        <a:p>
          <a:pPr lvl="0" algn="ctr" defTabSz="1066800">
            <a:lnSpc>
              <a:spcPct val="90000"/>
            </a:lnSpc>
            <a:spcBef>
              <a:spcPct val="0"/>
            </a:spcBef>
            <a:spcAft>
              <a:spcPct val="35000"/>
            </a:spcAft>
          </a:pPr>
          <a:r>
            <a:rPr lang="es-ES" sz="4400" kern="1200" dirty="0" smtClean="0"/>
            <a:t>100</a:t>
          </a:r>
          <a:endParaRPr lang="es-ES" sz="4400" kern="1200" dirty="0"/>
        </a:p>
      </dsp:txBody>
      <dsp:txXfrm>
        <a:off x="3215498" y="470108"/>
        <a:ext cx="1939348" cy="3123782"/>
      </dsp:txXfrm>
    </dsp:sp>
    <dsp:sp modelId="{049054E7-4C58-4B90-A604-BCA96D1266F7}">
      <dsp:nvSpPr>
        <dsp:cNvPr id="0" name=""/>
        <dsp:cNvSpPr/>
      </dsp:nvSpPr>
      <dsp:spPr>
        <a:xfrm>
          <a:off x="5389130" y="470108"/>
          <a:ext cx="2603152" cy="3123782"/>
        </a:xfrm>
        <a:prstGeom prst="roundRect">
          <a:avLst>
            <a:gd name="adj" fmla="val 5000"/>
          </a:avLst>
        </a:prstGeom>
        <a:solidFill>
          <a:srgbClr val="FF00FF"/>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8580" rIns="88900" bIns="0" numCol="1" spcCol="1270" anchor="t" anchorCtr="0">
          <a:noAutofit/>
        </a:bodyPr>
        <a:lstStyle/>
        <a:p>
          <a:pPr lvl="0" algn="r" defTabSz="889000">
            <a:lnSpc>
              <a:spcPct val="90000"/>
            </a:lnSpc>
            <a:spcBef>
              <a:spcPct val="0"/>
            </a:spcBef>
            <a:spcAft>
              <a:spcPct val="35000"/>
            </a:spcAft>
          </a:pPr>
          <a:r>
            <a:rPr lang="es-ES" sz="2000" kern="1200" dirty="0" smtClean="0"/>
            <a:t>Apliques Navideños</a:t>
          </a:r>
          <a:endParaRPr lang="es-ES" sz="2000" kern="1200" dirty="0"/>
        </a:p>
      </dsp:txBody>
      <dsp:txXfrm rot="16200000">
        <a:off x="4368694" y="1490544"/>
        <a:ext cx="2561502" cy="520630"/>
      </dsp:txXfrm>
    </dsp:sp>
    <dsp:sp modelId="{C315066A-AECE-4AF7-88B5-D7F569A4258A}">
      <dsp:nvSpPr>
        <dsp:cNvPr id="0" name=""/>
        <dsp:cNvSpPr/>
      </dsp:nvSpPr>
      <dsp:spPr>
        <a:xfrm rot="5400000">
          <a:off x="5172684" y="2951923"/>
          <a:ext cx="458923" cy="390472"/>
        </a:xfrm>
        <a:prstGeom prst="flowChartExtract">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9D33B1-D71E-41EC-A6B5-49D4E0B0FC5E}">
      <dsp:nvSpPr>
        <dsp:cNvPr id="0" name=""/>
        <dsp:cNvSpPr/>
      </dsp:nvSpPr>
      <dsp:spPr>
        <a:xfrm>
          <a:off x="5909761" y="470108"/>
          <a:ext cx="1939348" cy="3123782"/>
        </a:xfrm>
        <a:prstGeom prst="rect">
          <a:avLst/>
        </a:prstGeom>
        <a:noFill/>
        <a:ln w="55000" cap="flat" cmpd="thickThin"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s-ES" sz="2400" kern="1200" dirty="0" smtClean="0"/>
            <a:t>Nuevos</a:t>
          </a:r>
        </a:p>
        <a:p>
          <a:pPr lvl="0" algn="l" defTabSz="1066800">
            <a:lnSpc>
              <a:spcPct val="90000"/>
            </a:lnSpc>
            <a:spcBef>
              <a:spcPct val="0"/>
            </a:spcBef>
            <a:spcAft>
              <a:spcPct val="35000"/>
            </a:spcAft>
          </a:pPr>
          <a:endParaRPr lang="es-ES" sz="1800" kern="1200" dirty="0" smtClean="0"/>
        </a:p>
        <a:p>
          <a:pPr lvl="0" algn="ctr" defTabSz="1066800">
            <a:lnSpc>
              <a:spcPct val="90000"/>
            </a:lnSpc>
            <a:spcBef>
              <a:spcPct val="0"/>
            </a:spcBef>
            <a:spcAft>
              <a:spcPct val="35000"/>
            </a:spcAft>
          </a:pPr>
          <a:r>
            <a:rPr lang="es-ES" sz="4400" kern="1200" dirty="0" smtClean="0"/>
            <a:t>45</a:t>
          </a:r>
          <a:endParaRPr lang="es-ES" sz="4400" kern="1200" dirty="0"/>
        </a:p>
      </dsp:txBody>
      <dsp:txXfrm>
        <a:off x="5909761" y="470108"/>
        <a:ext cx="1939348" cy="312378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s-ES"/>
          </a:p>
        </p:txBody>
      </p:sp>
      <p:sp>
        <p:nvSpPr>
          <p:cNvPr id="4710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s-ES"/>
          </a:p>
        </p:txBody>
      </p:sp>
      <p:sp>
        <p:nvSpPr>
          <p:cNvPr id="32772"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47110"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s-ES"/>
          </a:p>
        </p:txBody>
      </p:sp>
      <p:sp>
        <p:nvSpPr>
          <p:cNvPr id="47111"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E7044BCD-C962-4406-A303-A00168010E7B}" type="slidenum">
              <a:rPr lang="es-ES"/>
              <a:pPr>
                <a:defRPr/>
              </a:pPr>
              <a:t>‹Nº›</a:t>
            </a:fld>
            <a:endParaRPr lang="es-ES"/>
          </a:p>
        </p:txBody>
      </p:sp>
    </p:spTree>
    <p:extLst>
      <p:ext uri="{BB962C8B-B14F-4D97-AF65-F5344CB8AC3E}">
        <p14:creationId xmlns:p14="http://schemas.microsoft.com/office/powerpoint/2010/main" val="12503460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9 Triángulo rectángulo"/>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15 Grupo"/>
          <p:cNvGrpSpPr>
            <a:grpSpLocks/>
          </p:cNvGrpSpPr>
          <p:nvPr/>
        </p:nvGrpSpPr>
        <p:grpSpPr bwMode="auto">
          <a:xfrm>
            <a:off x="-3175" y="4953000"/>
            <a:ext cx="9147175" cy="1911350"/>
            <a:chOff x="-3765" y="4832896"/>
            <a:chExt cx="9147765" cy="2032192"/>
          </a:xfrm>
        </p:grpSpPr>
        <p:sp>
          <p:nvSpPr>
            <p:cNvPr id="6" name="6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7 Forma libre"/>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ES"/>
            </a:p>
          </p:txBody>
        </p:sp>
        <p:sp>
          <p:nvSpPr>
            <p:cNvPr id="8"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1" name="29 Marcador de fecha"/>
          <p:cNvSpPr>
            <a:spLocks noGrp="1"/>
          </p:cNvSpPr>
          <p:nvPr>
            <p:ph type="dt" sz="half" idx="10"/>
          </p:nvPr>
        </p:nvSpPr>
        <p:spPr/>
        <p:txBody>
          <a:bodyPr/>
          <a:lstStyle>
            <a:lvl1pPr>
              <a:defRPr>
                <a:solidFill>
                  <a:srgbClr val="FFFFFF"/>
                </a:solidFill>
              </a:defRPr>
            </a:lvl1pPr>
            <a:extLst/>
          </a:lstStyle>
          <a:p>
            <a:pPr>
              <a:defRPr/>
            </a:pPr>
            <a:endParaRPr lang="es-ES"/>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pPr>
              <a:defRPr/>
            </a:pPr>
            <a:endParaRPr lang="es-ES"/>
          </a:p>
        </p:txBody>
      </p:sp>
      <p:sp>
        <p:nvSpPr>
          <p:cNvPr id="13" name="26 Marcador de número de diapositiva"/>
          <p:cNvSpPr>
            <a:spLocks noGrp="1"/>
          </p:cNvSpPr>
          <p:nvPr>
            <p:ph type="sldNum" sz="quarter" idx="12"/>
          </p:nvPr>
        </p:nvSpPr>
        <p:spPr/>
        <p:txBody>
          <a:bodyPr/>
          <a:lstStyle>
            <a:lvl1pPr>
              <a:defRPr>
                <a:solidFill>
                  <a:srgbClr val="FFFFFF"/>
                </a:solidFill>
              </a:defRPr>
            </a:lvl1pPr>
            <a:extLst/>
          </a:lstStyle>
          <a:p>
            <a:pPr>
              <a:defRPr/>
            </a:pPr>
            <a:fld id="{E037BA9A-63AB-481E-9FB6-03AF6C8456C3}" type="slidenum">
              <a:rPr lang="es-ES"/>
              <a:pPr>
                <a:defRPr/>
              </a:pPr>
              <a:t>‹Nº›</a:t>
            </a:fld>
            <a:endParaRPr lang="es-ES"/>
          </a:p>
        </p:txBody>
      </p:sp>
    </p:spTree>
    <p:extLst>
      <p:ext uri="{BB962C8B-B14F-4D97-AF65-F5344CB8AC3E}">
        <p14:creationId xmlns:p14="http://schemas.microsoft.com/office/powerpoint/2010/main" val="25372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AF552630-213E-440F-94BF-99498145060F}" type="slidenum">
              <a:rPr lang="es-ES"/>
              <a:pPr>
                <a:defRPr/>
              </a:pPr>
              <a:t>‹Nº›</a:t>
            </a:fld>
            <a:endParaRPr lang="es-ES"/>
          </a:p>
        </p:txBody>
      </p:sp>
    </p:spTree>
    <p:extLst>
      <p:ext uri="{BB962C8B-B14F-4D97-AF65-F5344CB8AC3E}">
        <p14:creationId xmlns:p14="http://schemas.microsoft.com/office/powerpoint/2010/main" val="4110510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4" name="6 Cheurón"/>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7 Cheurón"/>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1 Título"/>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endParaRPr lang="es-ES"/>
          </a:p>
        </p:txBody>
      </p:sp>
      <p:sp>
        <p:nvSpPr>
          <p:cNvPr id="7" name="4 Marcador de pie de página"/>
          <p:cNvSpPr>
            <a:spLocks noGrp="1"/>
          </p:cNvSpPr>
          <p:nvPr>
            <p:ph type="ftr" sz="quarter" idx="11"/>
          </p:nvPr>
        </p:nvSpPr>
        <p:spPr/>
        <p:txBody>
          <a:bodyPr/>
          <a:lstStyle>
            <a:lvl1pPr>
              <a:defRPr/>
            </a:lvl1pPr>
            <a:extLst/>
          </a:lstStyle>
          <a:p>
            <a:pPr>
              <a:defRPr/>
            </a:pPr>
            <a:endParaRPr lang="es-ES"/>
          </a:p>
        </p:txBody>
      </p:sp>
      <p:sp>
        <p:nvSpPr>
          <p:cNvPr id="8" name="5 Marcador de número de diapositiva"/>
          <p:cNvSpPr>
            <a:spLocks noGrp="1"/>
          </p:cNvSpPr>
          <p:nvPr>
            <p:ph type="sldNum" sz="quarter" idx="12"/>
          </p:nvPr>
        </p:nvSpPr>
        <p:spPr/>
        <p:txBody>
          <a:bodyPr/>
          <a:lstStyle>
            <a:lvl1pPr>
              <a:defRPr/>
            </a:lvl1pPr>
            <a:extLst/>
          </a:lstStyle>
          <a:p>
            <a:pPr>
              <a:defRPr/>
            </a:pPr>
            <a:fld id="{076E2A20-B4F5-4B71-A9AD-CAC40789A646}" type="slidenum">
              <a:rPr lang="es-ES"/>
              <a:pPr>
                <a:defRPr/>
              </a:pPr>
              <a:t>‹Nº›</a:t>
            </a:fld>
            <a:endParaRPr lang="es-ES"/>
          </a:p>
        </p:txBody>
      </p:sp>
    </p:spTree>
    <p:extLst>
      <p:ext uri="{BB962C8B-B14F-4D97-AF65-F5344CB8AC3E}">
        <p14:creationId xmlns:p14="http://schemas.microsoft.com/office/powerpoint/2010/main" val="29590133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5" name="4 Marcador de fecha"/>
          <p:cNvSpPr>
            <a:spLocks noGrp="1"/>
          </p:cNvSpPr>
          <p:nvPr>
            <p:ph type="dt" sz="half" idx="10"/>
          </p:nvPr>
        </p:nvSpPr>
        <p:spPr/>
        <p:txBody>
          <a:bodyPr/>
          <a:lstStyle>
            <a:lvl1pPr>
              <a:defRPr/>
            </a:lvl1pPr>
            <a:extLst/>
          </a:lstStyle>
          <a:p>
            <a:pPr>
              <a:defRPr/>
            </a:pPr>
            <a:endParaRPr lang="es-ES"/>
          </a:p>
        </p:txBody>
      </p:sp>
      <p:sp>
        <p:nvSpPr>
          <p:cNvPr id="6" name="5 Marcador de pie de página"/>
          <p:cNvSpPr>
            <a:spLocks noGrp="1"/>
          </p:cNvSpPr>
          <p:nvPr>
            <p:ph type="ftr" sz="quarter" idx="11"/>
          </p:nvPr>
        </p:nvSpPr>
        <p:spPr/>
        <p:txBody>
          <a:bodyPr/>
          <a:lstStyle>
            <a:lvl1pPr>
              <a:defRPr/>
            </a:lvl1pPr>
            <a:extLst/>
          </a:lstStyle>
          <a:p>
            <a:pPr>
              <a:defRPr/>
            </a:pPr>
            <a:endParaRPr lang="es-ES"/>
          </a:p>
        </p:txBody>
      </p:sp>
      <p:sp>
        <p:nvSpPr>
          <p:cNvPr id="7" name="6 Marcador de número de diapositiva"/>
          <p:cNvSpPr>
            <a:spLocks noGrp="1"/>
          </p:cNvSpPr>
          <p:nvPr>
            <p:ph type="sldNum" sz="quarter" idx="12"/>
          </p:nvPr>
        </p:nvSpPr>
        <p:spPr/>
        <p:txBody>
          <a:bodyPr/>
          <a:lstStyle>
            <a:lvl1pPr>
              <a:defRPr/>
            </a:lvl1pPr>
            <a:extLst/>
          </a:lstStyle>
          <a:p>
            <a:pPr>
              <a:defRPr/>
            </a:pPr>
            <a:fld id="{362E801C-0EC5-42BE-A8F6-AE0F505863DD}" type="slidenum">
              <a:rPr lang="es-ES"/>
              <a:pPr>
                <a:defRPr/>
              </a:pPr>
              <a:t>‹Nº›</a:t>
            </a:fld>
            <a:endParaRPr lang="es-ES"/>
          </a:p>
        </p:txBody>
      </p:sp>
    </p:spTree>
    <p:extLst>
      <p:ext uri="{BB962C8B-B14F-4D97-AF65-F5344CB8AC3E}">
        <p14:creationId xmlns:p14="http://schemas.microsoft.com/office/powerpoint/2010/main" val="207581858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pPr>
              <a:defRPr/>
            </a:pPr>
            <a:endParaRPr lang="es-ES"/>
          </a:p>
        </p:txBody>
      </p:sp>
      <p:sp>
        <p:nvSpPr>
          <p:cNvPr id="8" name="7 Marcador de pie de página"/>
          <p:cNvSpPr>
            <a:spLocks noGrp="1"/>
          </p:cNvSpPr>
          <p:nvPr>
            <p:ph type="ftr" sz="quarter" idx="11"/>
          </p:nvPr>
        </p:nvSpPr>
        <p:spPr/>
        <p:txBody>
          <a:bodyPr/>
          <a:lstStyle>
            <a:lvl1pPr>
              <a:defRPr/>
            </a:lvl1pPr>
            <a:extLst/>
          </a:lstStyle>
          <a:p>
            <a:pPr>
              <a:defRPr/>
            </a:pPr>
            <a:endParaRPr lang="es-ES"/>
          </a:p>
        </p:txBody>
      </p:sp>
      <p:sp>
        <p:nvSpPr>
          <p:cNvPr id="9" name="8 Marcador de número de diapositiva"/>
          <p:cNvSpPr>
            <a:spLocks noGrp="1"/>
          </p:cNvSpPr>
          <p:nvPr>
            <p:ph type="sldNum" sz="quarter" idx="12"/>
          </p:nvPr>
        </p:nvSpPr>
        <p:spPr/>
        <p:txBody>
          <a:bodyPr/>
          <a:lstStyle>
            <a:lvl1pPr>
              <a:defRPr/>
            </a:lvl1pPr>
            <a:extLst/>
          </a:lstStyle>
          <a:p>
            <a:pPr>
              <a:defRPr/>
            </a:pPr>
            <a:fld id="{B1F49664-9A7B-4ECB-937E-AF4C8A90D711}" type="slidenum">
              <a:rPr lang="es-ES"/>
              <a:pPr>
                <a:defRPr/>
              </a:pPr>
              <a:t>‹Nº›</a:t>
            </a:fld>
            <a:endParaRPr lang="es-ES"/>
          </a:p>
        </p:txBody>
      </p:sp>
    </p:spTree>
    <p:extLst>
      <p:ext uri="{BB962C8B-B14F-4D97-AF65-F5344CB8AC3E}">
        <p14:creationId xmlns:p14="http://schemas.microsoft.com/office/powerpoint/2010/main" val="319447617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extLst/>
          </a:lstStyle>
          <a:p>
            <a:pPr>
              <a:defRPr/>
            </a:pPr>
            <a:endParaRPr lang="es-ES"/>
          </a:p>
        </p:txBody>
      </p:sp>
      <p:sp>
        <p:nvSpPr>
          <p:cNvPr id="4" name="3 Marcador de pie de página"/>
          <p:cNvSpPr>
            <a:spLocks noGrp="1"/>
          </p:cNvSpPr>
          <p:nvPr>
            <p:ph type="ftr" sz="quarter" idx="11"/>
          </p:nvPr>
        </p:nvSpPr>
        <p:spPr/>
        <p:txBody>
          <a:bodyPr/>
          <a:lstStyle>
            <a:lvl1pPr>
              <a:defRPr/>
            </a:lvl1pPr>
            <a:extLst/>
          </a:lstStyle>
          <a:p>
            <a:pPr>
              <a:defRPr/>
            </a:pPr>
            <a:endParaRPr lang="es-ES"/>
          </a:p>
        </p:txBody>
      </p:sp>
      <p:sp>
        <p:nvSpPr>
          <p:cNvPr id="5" name="4 Marcador de número de diapositiva"/>
          <p:cNvSpPr>
            <a:spLocks noGrp="1"/>
          </p:cNvSpPr>
          <p:nvPr>
            <p:ph type="sldNum" sz="quarter" idx="12"/>
          </p:nvPr>
        </p:nvSpPr>
        <p:spPr/>
        <p:txBody>
          <a:bodyPr/>
          <a:lstStyle>
            <a:lvl1pPr>
              <a:defRPr/>
            </a:lvl1pPr>
            <a:extLst/>
          </a:lstStyle>
          <a:p>
            <a:pPr>
              <a:defRPr/>
            </a:pPr>
            <a:fld id="{9B3488DE-DCB0-41C7-B2E2-8ACE13A8D63C}" type="slidenum">
              <a:rPr lang="es-ES"/>
              <a:pPr>
                <a:defRPr/>
              </a:pPr>
              <a:t>‹Nº›</a:t>
            </a:fld>
            <a:endParaRPr lang="es-ES"/>
          </a:p>
        </p:txBody>
      </p:sp>
    </p:spTree>
    <p:extLst>
      <p:ext uri="{BB962C8B-B14F-4D97-AF65-F5344CB8AC3E}">
        <p14:creationId xmlns:p14="http://schemas.microsoft.com/office/powerpoint/2010/main" val="3616693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endParaRPr lang="es-ES"/>
          </a:p>
        </p:txBody>
      </p:sp>
      <p:sp>
        <p:nvSpPr>
          <p:cNvPr id="3" name="21 Marcador de pie de página"/>
          <p:cNvSpPr>
            <a:spLocks noGrp="1"/>
          </p:cNvSpPr>
          <p:nvPr>
            <p:ph type="ftr" sz="quarter" idx="11"/>
          </p:nvPr>
        </p:nvSpPr>
        <p:spPr/>
        <p:txBody>
          <a:bodyPr/>
          <a:lstStyle>
            <a:lvl1pPr>
              <a:defRPr/>
            </a:lvl1pPr>
          </a:lstStyle>
          <a:p>
            <a:pPr>
              <a:defRPr/>
            </a:pPr>
            <a:endParaRPr lang="es-ES"/>
          </a:p>
        </p:txBody>
      </p:sp>
      <p:sp>
        <p:nvSpPr>
          <p:cNvPr id="4" name="17 Marcador de número de diapositiva"/>
          <p:cNvSpPr>
            <a:spLocks noGrp="1"/>
          </p:cNvSpPr>
          <p:nvPr>
            <p:ph type="sldNum" sz="quarter" idx="12"/>
          </p:nvPr>
        </p:nvSpPr>
        <p:spPr/>
        <p:txBody>
          <a:bodyPr/>
          <a:lstStyle>
            <a:lvl1pPr>
              <a:defRPr/>
            </a:lvl1pPr>
          </a:lstStyle>
          <a:p>
            <a:pPr>
              <a:defRPr/>
            </a:pPr>
            <a:fld id="{476A0136-4C22-4F5A-AD95-29C75BC406F3}" type="slidenum">
              <a:rPr lang="es-ES"/>
              <a:pPr>
                <a:defRPr/>
              </a:pPr>
              <a:t>‹Nº›</a:t>
            </a:fld>
            <a:endParaRPr lang="es-ES"/>
          </a:p>
        </p:txBody>
      </p:sp>
    </p:spTree>
    <p:extLst>
      <p:ext uri="{BB962C8B-B14F-4D97-AF65-F5344CB8AC3E}">
        <p14:creationId xmlns:p14="http://schemas.microsoft.com/office/powerpoint/2010/main" val="2441972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endParaRPr lang="es-ES"/>
          </a:p>
        </p:txBody>
      </p:sp>
      <p:sp>
        <p:nvSpPr>
          <p:cNvPr id="6" name="5 Marcador de pie de página"/>
          <p:cNvSpPr>
            <a:spLocks noGrp="1"/>
          </p:cNvSpPr>
          <p:nvPr>
            <p:ph type="ftr" sz="quarter" idx="11"/>
          </p:nvPr>
        </p:nvSpPr>
        <p:spPr/>
        <p:txBody>
          <a:bodyPr/>
          <a:lstStyle>
            <a:lvl1pPr>
              <a:defRPr/>
            </a:lvl1pPr>
            <a:extLst/>
          </a:lstStyle>
          <a:p>
            <a:pPr>
              <a:defRPr/>
            </a:pPr>
            <a:endParaRPr lang="es-ES"/>
          </a:p>
        </p:txBody>
      </p:sp>
      <p:sp>
        <p:nvSpPr>
          <p:cNvPr id="7" name="6 Marcador de número de diapositiva"/>
          <p:cNvSpPr>
            <a:spLocks noGrp="1"/>
          </p:cNvSpPr>
          <p:nvPr>
            <p:ph type="sldNum" sz="quarter" idx="12"/>
          </p:nvPr>
        </p:nvSpPr>
        <p:spPr/>
        <p:txBody>
          <a:bodyPr/>
          <a:lstStyle>
            <a:lvl1pPr>
              <a:defRPr/>
            </a:lvl1pPr>
            <a:extLst/>
          </a:lstStyle>
          <a:p>
            <a:pPr>
              <a:defRPr/>
            </a:pPr>
            <a:fld id="{5FF2C658-5B6B-4423-80C4-F033B74B678F}" type="slidenum">
              <a:rPr lang="es-ES"/>
              <a:pPr>
                <a:defRPr/>
              </a:pPr>
              <a:t>‹Nº›</a:t>
            </a:fld>
            <a:endParaRPr lang="es-ES"/>
          </a:p>
        </p:txBody>
      </p:sp>
    </p:spTree>
    <p:extLst>
      <p:ext uri="{BB962C8B-B14F-4D97-AF65-F5344CB8AC3E}">
        <p14:creationId xmlns:p14="http://schemas.microsoft.com/office/powerpoint/2010/main" val="147460727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5" name="7 Forma libre"/>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6" name="8 Forma libre"/>
          <p:cNvSpPr>
            <a:spLocks/>
          </p:cNvSpPr>
          <p:nvPr/>
        </p:nvSpPr>
        <p:spPr bwMode="auto">
          <a:xfrm>
            <a:off x="-53975" y="5784850"/>
            <a:ext cx="3802063"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ES"/>
          </a:p>
        </p:txBody>
      </p:sp>
      <p:sp>
        <p:nvSpPr>
          <p:cNvPr id="7" name="9 Triángulo rectángulo"/>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1 Cheurón"/>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12 Cheurón"/>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3 Marcador de texto"/>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a:solidFill>
                  <a:schemeClr val="tx1"/>
                </a:solidFill>
              </a:defRPr>
            </a:lvl1pPr>
            <a:extLst/>
          </a:lstStyle>
          <a:p>
            <a:pPr>
              <a:defRPr/>
            </a:pPr>
            <a:endParaRPr lang="es-ES"/>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pPr>
              <a:defRPr/>
            </a:pPr>
            <a:endParaRPr lang="es-ES"/>
          </a:p>
        </p:txBody>
      </p:sp>
      <p:sp>
        <p:nvSpPr>
          <p:cNvPr id="13" name="6 Marcador de número de diapositiva"/>
          <p:cNvSpPr>
            <a:spLocks noGrp="1"/>
          </p:cNvSpPr>
          <p:nvPr>
            <p:ph type="sldNum" sz="quarter" idx="12"/>
          </p:nvPr>
        </p:nvSpPr>
        <p:spPr/>
        <p:txBody>
          <a:bodyPr/>
          <a:lstStyle>
            <a:lvl1pPr>
              <a:defRPr>
                <a:solidFill>
                  <a:schemeClr val="tx1"/>
                </a:solidFill>
              </a:defRPr>
            </a:lvl1pPr>
            <a:extLst/>
          </a:lstStyle>
          <a:p>
            <a:pPr>
              <a:defRPr/>
            </a:pPr>
            <a:fld id="{43C5A8E7-F4CD-49AD-B45B-2956D387FBA8}" type="slidenum">
              <a:rPr lang="es-ES"/>
              <a:pPr>
                <a:defRPr/>
              </a:pPr>
              <a:t>‹Nº›</a:t>
            </a:fld>
            <a:endParaRPr lang="es-ES"/>
          </a:p>
        </p:txBody>
      </p:sp>
    </p:spTree>
    <p:extLst>
      <p:ext uri="{BB962C8B-B14F-4D97-AF65-F5344CB8AC3E}">
        <p14:creationId xmlns:p14="http://schemas.microsoft.com/office/powerpoint/2010/main" val="193870391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6B5DB83B-6AE6-4921-AEBE-76E445A754B6}" type="slidenum">
              <a:rPr lang="es-ES"/>
              <a:pPr>
                <a:defRPr/>
              </a:pPr>
              <a:t>‹Nº›</a:t>
            </a:fld>
            <a:endParaRPr lang="es-ES"/>
          </a:p>
        </p:txBody>
      </p:sp>
    </p:spTree>
    <p:extLst>
      <p:ext uri="{BB962C8B-B14F-4D97-AF65-F5344CB8AC3E}">
        <p14:creationId xmlns:p14="http://schemas.microsoft.com/office/powerpoint/2010/main" val="1662364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CDAF6F55-B7D5-477B-ABD4-3BE5FD6153E8}" type="slidenum">
              <a:rPr lang="es-ES"/>
              <a:pPr>
                <a:defRPr/>
              </a:pPr>
              <a:t>‹Nº›</a:t>
            </a:fld>
            <a:endParaRPr lang="es-ES"/>
          </a:p>
        </p:txBody>
      </p:sp>
    </p:spTree>
    <p:extLst>
      <p:ext uri="{BB962C8B-B14F-4D97-AF65-F5344CB8AC3E}">
        <p14:creationId xmlns:p14="http://schemas.microsoft.com/office/powerpoint/2010/main" val="281499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027" name="11 Forma libre"/>
          <p:cNvSpPr>
            <a:spLocks/>
          </p:cNvSpPr>
          <p:nvPr/>
        </p:nvSpPr>
        <p:spPr bwMode="auto">
          <a:xfrm>
            <a:off x="-53975" y="5784850"/>
            <a:ext cx="3802063"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ES"/>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charset="0"/>
              </a:defRPr>
            </a:lvl1pPr>
            <a:extLst/>
          </a:lstStyle>
          <a:p>
            <a:pPr>
              <a:defRPr/>
            </a:pPr>
            <a:endParaRPr lang="es-ES"/>
          </a:p>
        </p:txBody>
      </p:sp>
      <p:sp>
        <p:nvSpPr>
          <p:cNvPr id="22" name="21 Marcador de pie de página"/>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charset="0"/>
              </a:defRPr>
            </a:lvl1pPr>
            <a:extLst/>
          </a:lstStyle>
          <a:p>
            <a:pPr>
              <a:defRPr/>
            </a:pPr>
            <a:endParaRPr lang="es-ES"/>
          </a:p>
        </p:txBody>
      </p:sp>
      <p:sp>
        <p:nvSpPr>
          <p:cNvPr id="18" name="17 Marcador de número de diapositiva"/>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latin typeface="Arial" charset="0"/>
              </a:defRPr>
            </a:lvl1pPr>
            <a:extLst/>
          </a:lstStyle>
          <a:p>
            <a:pPr>
              <a:defRPr/>
            </a:pPr>
            <a:fld id="{4C716204-27F8-40CB-A734-7D6DC4B7A05F}"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4035" r:id="rId1"/>
    <p:sldLayoutId id="2147484031" r:id="rId2"/>
    <p:sldLayoutId id="2147484036" r:id="rId3"/>
    <p:sldLayoutId id="2147484037" r:id="rId4"/>
    <p:sldLayoutId id="2147484038" r:id="rId5"/>
    <p:sldLayoutId id="2147484039" r:id="rId6"/>
    <p:sldLayoutId id="2147484032" r:id="rId7"/>
    <p:sldLayoutId id="2147484040" r:id="rId8"/>
    <p:sldLayoutId id="2147484041" r:id="rId9"/>
    <p:sldLayoutId id="2147484033" r:id="rId10"/>
    <p:sldLayoutId id="2147484034"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19.jpeg"/><Relationship Id="rId7" Type="http://schemas.openxmlformats.org/officeDocument/2006/relationships/image" Target="../media/image31.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21.jpe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21.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36.jpeg"/><Relationship Id="rId3" Type="http://schemas.openxmlformats.org/officeDocument/2006/relationships/image" Target="../media/image19.jpeg"/><Relationship Id="rId7" Type="http://schemas.openxmlformats.org/officeDocument/2006/relationships/diagramLayout" Target="../diagrams/layout1.xml"/><Relationship Id="rId12" Type="http://schemas.openxmlformats.org/officeDocument/2006/relationships/image" Target="../media/image35.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image" Target="../media/image34.jpeg"/><Relationship Id="rId5" Type="http://schemas.openxmlformats.org/officeDocument/2006/relationships/image" Target="../media/image21.jpeg"/><Relationship Id="rId10" Type="http://schemas.microsoft.com/office/2007/relationships/diagramDrawing" Target="../diagrams/drawing1.xml"/><Relationship Id="rId4" Type="http://schemas.openxmlformats.org/officeDocument/2006/relationships/image" Target="../media/image20.jpeg"/><Relationship Id="rId9"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5"/>
          <p:cNvSpPr>
            <a:spLocks noGrp="1" noChangeArrowheads="1"/>
          </p:cNvSpPr>
          <p:nvPr>
            <p:ph type="ctrTitle" idx="4294967295"/>
          </p:nvPr>
        </p:nvSpPr>
        <p:spPr>
          <a:xfrm>
            <a:off x="285720" y="3357562"/>
            <a:ext cx="8572528" cy="2016125"/>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INFORME DE GESTIÓN </a:t>
            </a:r>
            <a:b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INFIBAGUE</a:t>
            </a:r>
            <a:br>
              <a:rPr lang="es-MX" sz="44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0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000"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t>
            </a:r>
            <a:b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400" spc="50" dirty="0" smtClean="0">
                <a:ln w="11430"/>
                <a:solidFill>
                  <a:schemeClr val="accent2"/>
                </a:solidFill>
                <a:effectLst>
                  <a:outerShdw blurRad="76200" dist="50800" dir="5400000" algn="tl" rotWithShape="0">
                    <a:srgbClr val="000000">
                      <a:alpha val="65000"/>
                    </a:srgbClr>
                  </a:outerShdw>
                </a:effectLst>
                <a:latin typeface="Franklin Gothic Heavy" pitchFamily="34" charset="0"/>
              </a:rPr>
              <a:t>2014</a:t>
            </a:r>
            <a: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t/>
            </a:r>
            <a:br>
              <a:rPr lang="es-MX" sz="4000" i="1" spc="50" dirty="0" smtClean="0">
                <a:ln w="11430"/>
                <a:solidFill>
                  <a:schemeClr val="accent2"/>
                </a:solidFill>
                <a:effectLst>
                  <a:outerShdw blurRad="76200" dist="50800" dir="5400000" algn="tl" rotWithShape="0">
                    <a:srgbClr val="000000">
                      <a:alpha val="65000"/>
                    </a:srgbClr>
                  </a:outerShdw>
                </a:effectLst>
                <a:latin typeface="Gill Sans Ultra Bold" pitchFamily="34" charset="0"/>
              </a:rPr>
            </a:br>
            <a:endParaRPr lang="es-ES" sz="4000" i="1" spc="50" dirty="0" smtClean="0">
              <a:ln w="11430"/>
              <a:solidFill>
                <a:schemeClr val="tx1"/>
              </a:solidFill>
              <a:effectLst>
                <a:outerShdw blurRad="76200" dist="50800" dir="5400000" algn="tl" rotWithShape="0">
                  <a:srgbClr val="000000">
                    <a:alpha val="65000"/>
                  </a:srgbClr>
                </a:outerShdw>
              </a:effectLst>
              <a:latin typeface="Monotype Corsiva" pitchFamily="66"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dirty="0">
              <a:solidFill>
                <a:srgbClr val="0A38BA"/>
              </a:solidFill>
              <a:effectLst>
                <a:outerShdw blurRad="38100" dist="38100" dir="2700000" algn="tl">
                  <a:srgbClr val="C0C0C0"/>
                </a:outerShdw>
              </a:effectLst>
            </a:endParaRPr>
          </a:p>
        </p:txBody>
      </p:sp>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0247" name="13 CuadroTexto"/>
          <p:cNvSpPr txBox="1">
            <a:spLocks noChangeArrowheads="1"/>
          </p:cNvSpPr>
          <p:nvPr/>
        </p:nvSpPr>
        <p:spPr bwMode="auto">
          <a:xfrm>
            <a:off x="1000125" y="1000125"/>
            <a:ext cx="75009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400">
                <a:latin typeface="Rockwell Extra Bold" pitchFamily="18" charset="0"/>
              </a:rPr>
              <a:t>Ampliación de Cobertura</a:t>
            </a:r>
            <a:br>
              <a:rPr lang="es-ES" sz="2400">
                <a:latin typeface="Rockwell Extra Bold" pitchFamily="18" charset="0"/>
              </a:rPr>
            </a:br>
            <a:r>
              <a:rPr lang="es-ES" sz="2400">
                <a:latin typeface="Rockwell Extra Bold" pitchFamily="18" charset="0"/>
              </a:rPr>
              <a:t>Octubre 31 de 2014</a:t>
            </a:r>
          </a:p>
        </p:txBody>
      </p:sp>
      <p:sp>
        <p:nvSpPr>
          <p:cNvPr id="15" name="14 Rectángulo"/>
          <p:cNvSpPr/>
          <p:nvPr/>
        </p:nvSpPr>
        <p:spPr>
          <a:xfrm>
            <a:off x="2428860" y="214290"/>
            <a:ext cx="4561185"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000" b="1" spc="50" dirty="0">
                <a:ln w="11430"/>
                <a:effectLst>
                  <a:outerShdw blurRad="76200" dist="50800" dir="5400000" algn="tl" rotWithShape="0">
                    <a:srgbClr val="000000">
                      <a:alpha val="65000"/>
                    </a:srgbClr>
                  </a:outerShdw>
                </a:effectLst>
                <a:latin typeface="Tw Cen MT Condensed Extra Bold" pitchFamily="34" charset="0"/>
                <a:cs typeface="Arial" pitchFamily="34" charset="0"/>
              </a:rPr>
              <a:t>ALUMBRADO PUBLICO</a:t>
            </a:r>
            <a:endParaRPr lang="es-ES" sz="4000" b="1" spc="50" dirty="0">
              <a:ln w="11430"/>
              <a:effectLst>
                <a:outerShdw blurRad="76200" dist="50800" dir="5400000" algn="tl" rotWithShape="0">
                  <a:srgbClr val="000000">
                    <a:alpha val="65000"/>
                  </a:srgbClr>
                </a:outerShdw>
              </a:effectLst>
            </a:endParaRPr>
          </a:p>
        </p:txBody>
      </p:sp>
      <p:graphicFrame>
        <p:nvGraphicFramePr>
          <p:cNvPr id="16" name="15 Tabla"/>
          <p:cNvGraphicFramePr>
            <a:graphicFrameLocks noGrp="1"/>
          </p:cNvGraphicFramePr>
          <p:nvPr/>
        </p:nvGraphicFramePr>
        <p:xfrm>
          <a:off x="4387850" y="2000250"/>
          <a:ext cx="4000501" cy="3592507"/>
        </p:xfrm>
        <a:graphic>
          <a:graphicData uri="http://schemas.openxmlformats.org/drawingml/2006/table">
            <a:tbl>
              <a:tblPr/>
              <a:tblGrid>
                <a:gridCol w="1333500"/>
                <a:gridCol w="1198652"/>
                <a:gridCol w="1468349"/>
              </a:tblGrid>
              <a:tr h="221455">
                <a:tc>
                  <a:txBody>
                    <a:bodyPr/>
                    <a:lstStyle/>
                    <a:p>
                      <a:pPr algn="ctr" fontAlgn="b"/>
                      <a:r>
                        <a:rPr lang="es-ES" sz="1000" b="1" i="0" u="none" strike="noStrike" dirty="0">
                          <a:solidFill>
                            <a:schemeClr val="bg1"/>
                          </a:solidFill>
                          <a:latin typeface="Arial"/>
                        </a:rPr>
                        <a:t>COMUNAS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b"/>
                      <a:r>
                        <a:rPr lang="es-ES" sz="1000" b="1" i="0" u="none" strike="noStrike" dirty="0">
                          <a:solidFill>
                            <a:schemeClr val="bg1"/>
                          </a:solidFill>
                          <a:latin typeface="Arial"/>
                        </a:rPr>
                        <a:t>POSTES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b"/>
                      <a:r>
                        <a:rPr lang="es-ES" sz="1000" b="1" i="0" u="none" strike="noStrike" dirty="0">
                          <a:solidFill>
                            <a:schemeClr val="bg1"/>
                          </a:solidFill>
                          <a:latin typeface="Arial"/>
                        </a:rPr>
                        <a:t>KM</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r>
              <a:tr h="221455">
                <a:tc>
                  <a:txBody>
                    <a:bodyPr/>
                    <a:lstStyle/>
                    <a:p>
                      <a:pPr algn="l" fontAlgn="b"/>
                      <a:endParaRPr lang="es-ES" sz="1000" b="0" i="0" u="none" strike="noStrike">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dirty="0">
                          <a:latin typeface="Arial"/>
                        </a:rPr>
                        <a:t>COMUNA 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0.15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dirty="0">
                          <a:latin typeface="Arial"/>
                        </a:rPr>
                        <a:t>COMUNA 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0.15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0.42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0.66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0.24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7</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0.18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0.39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0.78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0.06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COMUNA 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153">
                <a:tc>
                  <a:txBody>
                    <a:bodyPr/>
                    <a:lstStyle/>
                    <a:p>
                      <a:pPr algn="l" fontAlgn="b"/>
                      <a:r>
                        <a:rPr lang="es-ES" sz="1000" b="0" i="0" u="none" strike="noStrike">
                          <a:latin typeface="Arial"/>
                        </a:rPr>
                        <a:t>VEREDA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dirty="0">
                          <a:solidFill>
                            <a:srgbClr val="000000"/>
                          </a:solidFill>
                          <a:effectLst/>
                          <a:latin typeface="Arial"/>
                        </a:rPr>
                        <a:t>1.92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455">
                <a:tc>
                  <a:txBody>
                    <a:bodyPr/>
                    <a:lstStyle/>
                    <a:p>
                      <a:pPr algn="ctr" fontAlgn="b"/>
                      <a:r>
                        <a:rPr lang="es-ES" sz="1000" b="0" i="0" u="none" strike="noStrike">
                          <a:latin typeface="Arial"/>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000" b="0" i="0" u="none" strike="noStrike" dirty="0" smtClean="0">
                          <a:latin typeface="Arial"/>
                        </a:rPr>
                        <a:t>175</a:t>
                      </a:r>
                      <a:endParaRPr lang="es-ES" sz="1000" b="0" i="0" u="none" strike="noStrike" dirty="0">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000" b="1" i="0" u="none" strike="noStrike" dirty="0" smtClean="0">
                          <a:latin typeface="Arial"/>
                        </a:rPr>
                        <a:t>5.13 Km</a:t>
                      </a:r>
                      <a:endParaRPr lang="es-ES" sz="1000" b="1" i="0" u="none" strike="noStrike" dirty="0">
                        <a:latin typeface="Arial"/>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4" name="13 CuadroTexto"/>
          <p:cNvSpPr txBox="1"/>
          <p:nvPr/>
        </p:nvSpPr>
        <p:spPr>
          <a:xfrm>
            <a:off x="1535113" y="5848350"/>
            <a:ext cx="7500937" cy="676275"/>
          </a:xfrm>
          <a:prstGeom prst="rect">
            <a:avLst/>
          </a:prstGeom>
          <a:noFill/>
        </p:spPr>
        <p:txBody>
          <a:bodyPr>
            <a:spAutoFit/>
          </a:bodyPr>
          <a:lstStyle/>
          <a:p>
            <a:pPr algn="ctr">
              <a:defRPr/>
            </a:pPr>
            <a:r>
              <a:rPr lang="es-ES" dirty="0"/>
              <a:t>Se ha realizado ampliación de cobertura a la red de Alumbrado Público en 5,13 Km, con un costo de </a:t>
            </a:r>
            <a:r>
              <a:rPr lang="es-ES" sz="2000" dirty="0">
                <a:effectLst>
                  <a:outerShdw blurRad="38100" dist="38100" dir="2700000" algn="tl">
                    <a:srgbClr val="000000">
                      <a:alpha val="43137"/>
                    </a:srgbClr>
                  </a:outerShdw>
                </a:effectLst>
              </a:rPr>
              <a:t>$ </a:t>
            </a:r>
            <a:r>
              <a:rPr lang="es-ES" sz="2000" b="1" dirty="0">
                <a:effectLst>
                  <a:outerShdw blurRad="38100" dist="38100" dir="2700000" algn="tl">
                    <a:srgbClr val="000000">
                      <a:alpha val="43137"/>
                    </a:srgbClr>
                  </a:outerShdw>
                </a:effectLst>
              </a:rPr>
              <a:t>403’360.000</a:t>
            </a:r>
            <a:r>
              <a:rPr lang="es-ES" dirty="0"/>
              <a:t>.</a:t>
            </a:r>
            <a:endParaRPr lang="es-ES" b="1" dirty="0">
              <a:effectLst>
                <a:outerShdw blurRad="38100" dist="38100" dir="2700000" algn="tl">
                  <a:srgbClr val="000000">
                    <a:alpha val="43137"/>
                  </a:srgbClr>
                </a:outerShdw>
              </a:effectLst>
            </a:endParaRP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987" y="2324393"/>
            <a:ext cx="3866270" cy="2577513"/>
          </a:xfrm>
          <a:prstGeom prst="rect">
            <a:avLst/>
          </a:prstGeo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ChangeArrowheads="1"/>
          </p:cNvSpPr>
          <p:nvPr/>
        </p:nvSpPr>
        <p:spPr bwMode="auto">
          <a:xfrm>
            <a:off x="214313" y="357188"/>
            <a:ext cx="7129462" cy="519112"/>
          </a:xfrm>
          <a:prstGeom prst="rect">
            <a:avLst/>
          </a:prstGeom>
          <a:noFill/>
          <a:ln w="9525">
            <a:noFill/>
            <a:miter lim="800000"/>
            <a:headEnd/>
            <a:tailEnd/>
          </a:ln>
          <a:effectLst/>
        </p:spPr>
        <p:txBody>
          <a:bodyPr>
            <a:spAutoFit/>
          </a:bodyPr>
          <a:lstStyle/>
          <a:p>
            <a:pPr algn="ctr">
              <a:defRPr/>
            </a:pPr>
            <a:endParaRPr lang="es-CO" sz="2800" b="1" i="1" dirty="0">
              <a:solidFill>
                <a:srgbClr val="0A38BA"/>
              </a:solidFill>
              <a:effectLst>
                <a:outerShdw blurRad="38100" dist="38100" dir="2700000" algn="tl">
                  <a:srgbClr val="C0C0C0"/>
                </a:outerShdw>
              </a:effectLst>
            </a:endParaRPr>
          </a:p>
        </p:txBody>
      </p:sp>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1271" name="14 CuadroTexto"/>
          <p:cNvSpPr txBox="1">
            <a:spLocks noChangeArrowheads="1"/>
          </p:cNvSpPr>
          <p:nvPr/>
        </p:nvSpPr>
        <p:spPr bwMode="auto">
          <a:xfrm>
            <a:off x="5072063" y="1643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solidFill>
                  <a:schemeClr val="bg1"/>
                </a:solidFill>
              </a:rPr>
              <a:t>TOTUMO</a:t>
            </a:r>
          </a:p>
        </p:txBody>
      </p:sp>
      <p:sp>
        <p:nvSpPr>
          <p:cNvPr id="11272" name="15 CuadroTexto"/>
          <p:cNvSpPr txBox="1">
            <a:spLocks noChangeArrowheads="1"/>
          </p:cNvSpPr>
          <p:nvPr/>
        </p:nvSpPr>
        <p:spPr bwMode="auto">
          <a:xfrm>
            <a:off x="7215188" y="1643063"/>
            <a:ext cx="1500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sz="1400">
                <a:solidFill>
                  <a:schemeClr val="bg1"/>
                </a:solidFill>
              </a:rPr>
              <a:t>V/RESTREPO</a:t>
            </a:r>
          </a:p>
        </p:txBody>
      </p:sp>
      <p:sp>
        <p:nvSpPr>
          <p:cNvPr id="18" name="17 Rectángulo"/>
          <p:cNvSpPr/>
          <p:nvPr/>
        </p:nvSpPr>
        <p:spPr>
          <a:xfrm>
            <a:off x="2428860" y="214290"/>
            <a:ext cx="4561185"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4000" b="1" spc="50" dirty="0">
                <a:ln w="11430"/>
                <a:effectLst>
                  <a:outerShdw blurRad="76200" dist="50800" dir="5400000" algn="tl" rotWithShape="0">
                    <a:srgbClr val="000000">
                      <a:alpha val="65000"/>
                    </a:srgbClr>
                  </a:outerShdw>
                </a:effectLst>
                <a:latin typeface="Tw Cen MT Condensed Extra Bold" pitchFamily="34" charset="0"/>
                <a:cs typeface="Arial" pitchFamily="34" charset="0"/>
              </a:rPr>
              <a:t>ALUMBRADO PUBLICO</a:t>
            </a:r>
            <a:endParaRPr lang="es-ES" sz="4000" b="1" spc="50" dirty="0">
              <a:ln w="11430"/>
              <a:effectLst>
                <a:outerShdw blurRad="76200" dist="50800" dir="5400000" algn="tl" rotWithShape="0">
                  <a:srgbClr val="000000">
                    <a:alpha val="65000"/>
                  </a:srgbClr>
                </a:outerShdw>
              </a:effectLst>
            </a:endParaRPr>
          </a:p>
        </p:txBody>
      </p:sp>
      <p:sp>
        <p:nvSpPr>
          <p:cNvPr id="11274" name="13 CuadroTexto"/>
          <p:cNvSpPr txBox="1">
            <a:spLocks noChangeArrowheads="1"/>
          </p:cNvSpPr>
          <p:nvPr/>
        </p:nvSpPr>
        <p:spPr bwMode="auto">
          <a:xfrm>
            <a:off x="1000125" y="1000125"/>
            <a:ext cx="75009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400">
                <a:latin typeface="Rockwell Extra Bold" pitchFamily="18" charset="0"/>
              </a:rPr>
              <a:t>Modernización</a:t>
            </a:r>
          </a:p>
          <a:p>
            <a:pPr algn="ctr" eaLnBrk="1" hangingPunct="1"/>
            <a:r>
              <a:rPr lang="es-ES" sz="2400">
                <a:latin typeface="Rockwell Extra Bold" pitchFamily="18" charset="0"/>
              </a:rPr>
              <a:t>Octubre 31 de 2014</a:t>
            </a:r>
          </a:p>
        </p:txBody>
      </p:sp>
      <p:sp>
        <p:nvSpPr>
          <p:cNvPr id="14" name="13 CuadroTexto"/>
          <p:cNvSpPr txBox="1"/>
          <p:nvPr/>
        </p:nvSpPr>
        <p:spPr>
          <a:xfrm>
            <a:off x="1035050" y="1835150"/>
            <a:ext cx="7589838" cy="768350"/>
          </a:xfrm>
          <a:prstGeom prst="rect">
            <a:avLst/>
          </a:prstGeom>
          <a:noFill/>
        </p:spPr>
        <p:txBody>
          <a:bodyPr>
            <a:spAutoFit/>
          </a:bodyPr>
          <a:lstStyle/>
          <a:p>
            <a:pPr algn="ctr">
              <a:defRPr/>
            </a:pPr>
            <a:r>
              <a:rPr lang="es-ES" sz="2000" dirty="0"/>
              <a:t>Se han modernizado </a:t>
            </a:r>
            <a:r>
              <a:rPr lang="es-ES" sz="2000" dirty="0" smtClean="0"/>
              <a:t>1.902 </a:t>
            </a:r>
            <a:r>
              <a:rPr lang="es-ES" sz="2000" dirty="0"/>
              <a:t>luminarias de las diferentes comunas de la ciudad de Ibagué, con un costo de </a:t>
            </a:r>
            <a:r>
              <a:rPr lang="es-ES" sz="2400" dirty="0">
                <a:effectLst>
                  <a:outerShdw blurRad="38100" dist="38100" dir="2700000" algn="tl">
                    <a:srgbClr val="000000">
                      <a:alpha val="43137"/>
                    </a:srgbClr>
                  </a:outerShdw>
                </a:effectLst>
              </a:rPr>
              <a:t>$ </a:t>
            </a:r>
            <a:r>
              <a:rPr lang="es-ES" sz="2400" b="1" dirty="0">
                <a:effectLst>
                  <a:outerShdw blurRad="38100" dist="38100" dir="2700000" algn="tl">
                    <a:srgbClr val="000000">
                      <a:alpha val="43137"/>
                    </a:srgbClr>
                  </a:outerShdw>
                </a:effectLst>
              </a:rPr>
              <a:t>823’360,000</a:t>
            </a:r>
            <a:r>
              <a:rPr lang="es-ES" sz="2000" dirty="0"/>
              <a:t>.</a:t>
            </a:r>
            <a:endParaRPr lang="es-ES" sz="2000" b="1" dirty="0">
              <a:effectLst>
                <a:outerShdw blurRad="38100" dist="38100" dir="2700000" algn="tl">
                  <a:srgbClr val="000000">
                    <a:alpha val="43137"/>
                  </a:srgbClr>
                </a:outerShdw>
              </a:effectLst>
            </a:endParaRPr>
          </a:p>
        </p:txBody>
      </p:sp>
      <p:graphicFrame>
        <p:nvGraphicFramePr>
          <p:cNvPr id="15" name="14 Tabla"/>
          <p:cNvGraphicFramePr>
            <a:graphicFrameLocks noGrp="1"/>
          </p:cNvGraphicFramePr>
          <p:nvPr/>
        </p:nvGraphicFramePr>
        <p:xfrm>
          <a:off x="4454525" y="2728913"/>
          <a:ext cx="3121025" cy="3795707"/>
        </p:xfrm>
        <a:graphic>
          <a:graphicData uri="http://schemas.openxmlformats.org/drawingml/2006/table">
            <a:tbl>
              <a:tblPr/>
              <a:tblGrid>
                <a:gridCol w="1622933"/>
                <a:gridCol w="1498092"/>
              </a:tblGrid>
              <a:tr h="344805">
                <a:tc>
                  <a:txBody>
                    <a:bodyPr/>
                    <a:lstStyle/>
                    <a:p>
                      <a:pPr algn="ctr" fontAlgn="b"/>
                      <a:r>
                        <a:rPr lang="es-ES" sz="1100" b="1" i="0" u="none" strike="noStrike" dirty="0" smtClean="0">
                          <a:solidFill>
                            <a:schemeClr val="bg1"/>
                          </a:solidFill>
                          <a:latin typeface="Arial"/>
                        </a:rPr>
                        <a:t>COMUNA</a:t>
                      </a:r>
                      <a:endParaRPr lang="es-ES" sz="1100" b="1" i="0" u="none" strike="noStrike" dirty="0">
                        <a:solidFill>
                          <a:schemeClr val="bg1"/>
                        </a:solidFill>
                        <a:latin typeface="Arial"/>
                      </a:endParaRPr>
                    </a:p>
                  </a:txBody>
                  <a:tcPr marL="9528" marR="9528" marT="952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b"/>
                      <a:r>
                        <a:rPr lang="es-ES" sz="1100" b="1" i="0" u="none" strike="noStrike" dirty="0" smtClean="0">
                          <a:solidFill>
                            <a:schemeClr val="bg1"/>
                          </a:solidFill>
                          <a:latin typeface="Arial"/>
                        </a:rPr>
                        <a:t>LUMINARIAS MODERNIZADAS</a:t>
                      </a:r>
                      <a:endParaRPr lang="es-ES" sz="1100" b="1" i="0" u="none" strike="noStrike" dirty="0">
                        <a:solidFill>
                          <a:schemeClr val="bg1"/>
                        </a:solidFill>
                        <a:latin typeface="Arial"/>
                      </a:endParaRPr>
                    </a:p>
                  </a:txBody>
                  <a:tcPr marL="9528" marR="9528" marT="95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r>
              <a:tr h="225991">
                <a:tc>
                  <a:txBody>
                    <a:bodyPr/>
                    <a:lstStyle/>
                    <a:p>
                      <a:pPr algn="ctr" fontAlgn="b"/>
                      <a:endParaRPr lang="es-ES" sz="1100" b="0" i="0" u="none" strike="noStrike">
                        <a:latin typeface="Arial"/>
                      </a:endParaRPr>
                    </a:p>
                  </a:txBody>
                  <a:tcPr marL="9528" marR="9528" marT="952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s-ES" sz="1100" b="0" i="0" u="none" strike="noStrike">
                        <a:latin typeface="Arial"/>
                      </a:endParaRPr>
                    </a:p>
                  </a:txBody>
                  <a:tcPr marL="9528" marR="9528" marT="952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1</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2</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3</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4</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078">
                <a:tc>
                  <a:txBody>
                    <a:bodyPr/>
                    <a:lstStyle/>
                    <a:p>
                      <a:pPr algn="ctr" fontAlgn="b"/>
                      <a:r>
                        <a:rPr lang="es-ES" sz="1100" b="1" i="0" u="none" strike="noStrike" dirty="0" smtClean="0">
                          <a:latin typeface="Arial"/>
                        </a:rPr>
                        <a:t>5</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6</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7</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8</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9</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132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10</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11</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610">
                <a:tc>
                  <a:txBody>
                    <a:bodyPr/>
                    <a:lstStyle/>
                    <a:p>
                      <a:pPr algn="ctr" fontAlgn="b"/>
                      <a:r>
                        <a:rPr lang="es-ES" sz="1100" b="1" i="0" u="none" strike="noStrike" dirty="0" smtClean="0">
                          <a:latin typeface="Arial"/>
                        </a:rPr>
                        <a:t>12</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dirty="0">
                          <a:solidFill>
                            <a:srgbClr val="000000"/>
                          </a:solidFill>
                          <a:effectLst/>
                          <a:latin typeface="Arial"/>
                        </a:rPr>
                        <a:t>1599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13</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6">
                <a:tc>
                  <a:txBody>
                    <a:bodyPr/>
                    <a:lstStyle/>
                    <a:p>
                      <a:pPr algn="ctr" fontAlgn="b"/>
                      <a:r>
                        <a:rPr lang="es-ES" sz="1100" b="1" i="0" u="none" strike="noStrike" dirty="0" smtClean="0">
                          <a:latin typeface="Arial"/>
                        </a:rPr>
                        <a:t>VEREDAS</a:t>
                      </a:r>
                      <a:endParaRPr lang="es-ES" sz="11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dirty="0">
                          <a:solidFill>
                            <a:srgbClr val="000000"/>
                          </a:solidFill>
                          <a:effectLst/>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991">
                <a:tc>
                  <a:txBody>
                    <a:bodyPr/>
                    <a:lstStyle/>
                    <a:p>
                      <a:pPr algn="ctr" fontAlgn="b"/>
                      <a:endParaRPr lang="es-ES" sz="1100" b="0" i="0" u="none" strike="noStrike" dirty="0">
                        <a:latin typeface="Arial"/>
                      </a:endParaRPr>
                    </a:p>
                  </a:txBody>
                  <a:tcPr marL="9528" marR="9528" marT="952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S" sz="1200" b="1" i="0" u="none" strike="noStrike" dirty="0" smtClean="0">
                          <a:latin typeface="Arial"/>
                        </a:rPr>
                        <a:t>1.902</a:t>
                      </a:r>
                      <a:endParaRPr lang="es-ES" sz="1200" b="1" i="0" u="none" strike="noStrike" dirty="0">
                        <a:latin typeface="Arial"/>
                      </a:endParaRPr>
                    </a:p>
                  </a:txBody>
                  <a:tcPr marL="9528" marR="9528" marT="95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2996952"/>
            <a:ext cx="3672705" cy="2448470"/>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2294"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graphicFrame>
        <p:nvGraphicFramePr>
          <p:cNvPr id="20" name="19 Tabla"/>
          <p:cNvGraphicFramePr>
            <a:graphicFrameLocks noGrp="1"/>
          </p:cNvGraphicFramePr>
          <p:nvPr>
            <p:extLst>
              <p:ext uri="{D42A27DB-BD31-4B8C-83A1-F6EECF244321}">
                <p14:modId xmlns:p14="http://schemas.microsoft.com/office/powerpoint/2010/main" val="822027945"/>
              </p:ext>
            </p:extLst>
          </p:nvPr>
        </p:nvGraphicFramePr>
        <p:xfrm>
          <a:off x="925265" y="1266855"/>
          <a:ext cx="6311031" cy="2097088"/>
        </p:xfrm>
        <a:graphic>
          <a:graphicData uri="http://schemas.openxmlformats.org/drawingml/2006/table">
            <a:tbl>
              <a:tblPr/>
              <a:tblGrid>
                <a:gridCol w="3386407"/>
                <a:gridCol w="2924624"/>
              </a:tblGrid>
              <a:tr h="2097088">
                <a:tc>
                  <a:txBody>
                    <a:bodyPr/>
                    <a:lstStyle/>
                    <a:p>
                      <a:pPr algn="ctr">
                        <a:spcAft>
                          <a:spcPts val="0"/>
                        </a:spcAft>
                      </a:pPr>
                      <a:r>
                        <a:rPr lang="es-ES" sz="2400" dirty="0" smtClean="0">
                          <a:latin typeface="Aharoni" pitchFamily="2" charset="-79"/>
                          <a:ea typeface="Times New Roman"/>
                          <a:cs typeface="Aharoni" pitchFamily="2" charset="-79"/>
                        </a:rPr>
                        <a:t>MANTENIMIENTO</a:t>
                      </a:r>
                    </a:p>
                    <a:p>
                      <a:pPr algn="ctr">
                        <a:spcAft>
                          <a:spcPts val="0"/>
                        </a:spcAft>
                      </a:pPr>
                      <a:r>
                        <a:rPr lang="es-ES" sz="2400" dirty="0" smtClean="0">
                          <a:latin typeface="Aharoni" pitchFamily="2" charset="-79"/>
                          <a:ea typeface="Times New Roman"/>
                          <a:cs typeface="Aharoni" pitchFamily="2" charset="-79"/>
                        </a:rPr>
                        <a:t>OCTUBRE </a:t>
                      </a:r>
                      <a:r>
                        <a:rPr lang="es-ES" sz="3200" dirty="0" smtClean="0">
                          <a:latin typeface="Aharoni" pitchFamily="2" charset="-79"/>
                          <a:ea typeface="Times New Roman"/>
                          <a:cs typeface="Aharoni" pitchFamily="2" charset="-79"/>
                        </a:rPr>
                        <a:t>31 2014</a:t>
                      </a:r>
                      <a:endParaRPr lang="es-ES" sz="1800" dirty="0">
                        <a:latin typeface="Aharoni" pitchFamily="2" charset="-79"/>
                        <a:ea typeface="Times New Roman"/>
                        <a:cs typeface="Aharoni" pitchFamily="2" charset="-79"/>
                      </a:endParaRPr>
                    </a:p>
                  </a:txBody>
                  <a:tcPr marL="68069" marR="68069"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Aft>
                          <a:spcPts val="0"/>
                        </a:spcAft>
                      </a:pPr>
                      <a:endParaRPr lang="es-ES" sz="1000" b="0" dirty="0">
                        <a:latin typeface="Gill Sans MT"/>
                        <a:ea typeface="Times New Roman"/>
                        <a:cs typeface="Tahoma"/>
                      </a:endParaRPr>
                    </a:p>
                  </a:txBody>
                  <a:tcPr marL="68069" marR="68069"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
        <p:nvSpPr>
          <p:cNvPr id="22" name="21 CuadroTexto"/>
          <p:cNvSpPr txBox="1"/>
          <p:nvPr/>
        </p:nvSpPr>
        <p:spPr>
          <a:xfrm>
            <a:off x="785813" y="3925888"/>
            <a:ext cx="7500937" cy="1447800"/>
          </a:xfrm>
          <a:prstGeom prst="rect">
            <a:avLst/>
          </a:prstGeom>
          <a:noFill/>
        </p:spPr>
        <p:txBody>
          <a:bodyPr>
            <a:spAutoFit/>
          </a:bodyPr>
          <a:lstStyle/>
          <a:p>
            <a:pPr algn="ctr">
              <a:defRPr/>
            </a:pPr>
            <a:r>
              <a:rPr lang="es-ES" sz="2000" dirty="0"/>
              <a:t>Se ha realizado mantenimiento al sistema de Alumbrado Público de la ciudad de Ibagué, atendiendo, </a:t>
            </a:r>
            <a:r>
              <a:rPr lang="es-ES" sz="2400" b="1" dirty="0">
                <a:effectLst>
                  <a:outerShdw blurRad="38100" dist="38100" dir="2700000" algn="tl">
                    <a:srgbClr val="000000">
                      <a:alpha val="43137"/>
                    </a:srgbClr>
                  </a:outerShdw>
                </a:effectLst>
              </a:rPr>
              <a:t>8.326</a:t>
            </a:r>
            <a:r>
              <a:rPr lang="es-ES" sz="2000" dirty="0"/>
              <a:t> solicitudes de la comunidad distribuidos en las 13 comunas y veredas con un costo de </a:t>
            </a:r>
            <a:r>
              <a:rPr lang="es-ES" sz="2400" dirty="0">
                <a:effectLst>
                  <a:outerShdw blurRad="38100" dist="38100" dir="2700000" algn="tl">
                    <a:srgbClr val="000000">
                      <a:alpha val="43137"/>
                    </a:srgbClr>
                  </a:outerShdw>
                </a:effectLst>
              </a:rPr>
              <a:t>$ </a:t>
            </a:r>
            <a:r>
              <a:rPr lang="es-ES" sz="2400" b="1" dirty="0">
                <a:effectLst>
                  <a:outerShdw blurRad="38100" dist="38100" dir="2700000" algn="tl">
                    <a:srgbClr val="000000">
                      <a:alpha val="43137"/>
                    </a:srgbClr>
                  </a:outerShdw>
                </a:effectLst>
              </a:rPr>
              <a:t>947’883,000</a:t>
            </a:r>
            <a:r>
              <a:rPr lang="es-ES" sz="2000" dirty="0"/>
              <a:t>.</a:t>
            </a:r>
            <a:endParaRPr lang="es-ES" sz="2000" b="1" dirty="0">
              <a:effectLst>
                <a:outerShdw blurRad="38100" dist="38100" dir="2700000" algn="tl">
                  <a:srgbClr val="000000">
                    <a:alpha val="43137"/>
                  </a:srgbClr>
                </a:outerShdw>
              </a:effectLst>
            </a:endParaRPr>
          </a:p>
        </p:txBody>
      </p:sp>
      <p:sp>
        <p:nvSpPr>
          <p:cNvPr id="11" name="10 Rectángulo"/>
          <p:cNvSpPr/>
          <p:nvPr/>
        </p:nvSpPr>
        <p:spPr>
          <a:xfrm>
            <a:off x="2315072" y="292222"/>
            <a:ext cx="4561184"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ALUMBRADO PUBLICO</a:t>
            </a:r>
            <a:endParaRPr lang="es-ES" sz="4000" b="1" spc="50" dirty="0">
              <a:ln w="11430"/>
              <a:effectLst>
                <a:outerShdw blurRad="76200" dist="50800" dir="5400000" algn="tl" rotWithShape="0">
                  <a:srgbClr val="000000">
                    <a:alpha val="65000"/>
                  </a:srgbClr>
                </a:outerShdw>
              </a:effectLst>
            </a:endParaRP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3968" y="1277968"/>
            <a:ext cx="3719253" cy="2093882"/>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2" name="21 CuadroTexto"/>
          <p:cNvSpPr txBox="1"/>
          <p:nvPr/>
        </p:nvSpPr>
        <p:spPr>
          <a:xfrm>
            <a:off x="1043608" y="4060825"/>
            <a:ext cx="7500937" cy="1938992"/>
          </a:xfrm>
          <a:prstGeom prst="rect">
            <a:avLst/>
          </a:prstGeom>
          <a:noFill/>
        </p:spPr>
        <p:txBody>
          <a:bodyPr>
            <a:spAutoFit/>
          </a:bodyPr>
          <a:lstStyle/>
          <a:p>
            <a:pPr algn="ctr">
              <a:defRPr/>
            </a:pPr>
            <a:r>
              <a:rPr lang="es-ES" sz="2400" dirty="0" smtClean="0"/>
              <a:t>Con el fin de atender el servicio con mayor eficiencia, el instituto realizó </a:t>
            </a:r>
            <a:r>
              <a:rPr lang="es-ES" sz="2400" dirty="0"/>
              <a:t>la compro de </a:t>
            </a:r>
            <a:r>
              <a:rPr lang="es-ES" sz="2400" dirty="0" smtClean="0"/>
              <a:t>un equipo de </a:t>
            </a:r>
            <a:r>
              <a:rPr lang="es-ES" sz="2400" dirty="0" err="1" smtClean="0"/>
              <a:t>izaje</a:t>
            </a:r>
            <a:r>
              <a:rPr lang="es-ES" sz="2400" dirty="0" smtClean="0"/>
              <a:t> y accesorios para la las actividades de demanda del sistema de alumbrado publico de la ciudad de Ibagué por un valor de $ 332.401.000.</a:t>
            </a:r>
            <a:endParaRPr lang="es-ES" sz="2400" b="1" dirty="0">
              <a:effectLst>
                <a:outerShdw blurRad="38100" dist="38100" dir="2700000" algn="tl">
                  <a:srgbClr val="000000">
                    <a:alpha val="43137"/>
                  </a:srgbClr>
                </a:outerShdw>
              </a:effectLst>
            </a:endParaRPr>
          </a:p>
        </p:txBody>
      </p:sp>
      <p:sp>
        <p:nvSpPr>
          <p:cNvPr id="11" name="10 Rectángulo"/>
          <p:cNvSpPr/>
          <p:nvPr/>
        </p:nvSpPr>
        <p:spPr>
          <a:xfrm>
            <a:off x="2315072" y="292222"/>
            <a:ext cx="4561184"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ALUMBRADO PUBLICO</a:t>
            </a:r>
            <a:endParaRPr lang="es-ES" sz="4000" b="1" spc="50" dirty="0">
              <a:ln w="11430"/>
              <a:effectLst>
                <a:outerShdw blurRad="76200" dist="50800" dir="5400000" algn="tl" rotWithShape="0">
                  <a:srgbClr val="000000">
                    <a:alpha val="65000"/>
                  </a:srgbClr>
                </a:outerShdw>
              </a:effectLst>
            </a:endParaRP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1511202"/>
            <a:ext cx="4179093" cy="2652687"/>
          </a:xfrm>
          <a:prstGeom prst="rect">
            <a:avLst/>
          </a:prstGeom>
        </p:spPr>
      </p:pic>
    </p:spTree>
    <p:extLst>
      <p:ext uri="{BB962C8B-B14F-4D97-AF65-F5344CB8AC3E}">
        <p14:creationId xmlns:p14="http://schemas.microsoft.com/office/powerpoint/2010/main" val="50836409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dirty="0">
              <a:solidFill>
                <a:srgbClr val="0A38BA"/>
              </a:solidFill>
              <a:effectLst>
                <a:outerShdw blurRad="38100" dist="38100" dir="2700000" algn="tl">
                  <a:srgbClr val="C0C0C0"/>
                </a:outerShdw>
              </a:effectLst>
            </a:endParaRPr>
          </a:p>
        </p:txBody>
      </p:sp>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dirty="0">
              <a:solidFill>
                <a:srgbClr val="0A38BA"/>
              </a:solidFill>
              <a:effectLst>
                <a:outerShdw blurRad="38100" dist="38100" dir="2700000" algn="tl">
                  <a:srgbClr val="C0C0C0"/>
                </a:outerShdw>
              </a:effectLst>
            </a:endParaRPr>
          </a:p>
        </p:txBody>
      </p:sp>
      <p:sp>
        <p:nvSpPr>
          <p:cNvPr id="13319" name="9 CuadroTexto"/>
          <p:cNvSpPr txBox="1">
            <a:spLocks noChangeArrowheads="1"/>
          </p:cNvSpPr>
          <p:nvPr/>
        </p:nvSpPr>
        <p:spPr bwMode="auto">
          <a:xfrm>
            <a:off x="428625" y="928688"/>
            <a:ext cx="807243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ES"/>
          </a:p>
          <a:p>
            <a:pPr eaLnBrk="1" hangingPunct="1"/>
            <a:endParaRPr lang="es-ES"/>
          </a:p>
          <a:p>
            <a:pPr eaLnBrk="1" hangingPunct="1"/>
            <a:endParaRPr lang="es-ES"/>
          </a:p>
          <a:p>
            <a:pPr eaLnBrk="1" hangingPunct="1"/>
            <a:endParaRPr lang="es-ES"/>
          </a:p>
          <a:p>
            <a:pPr eaLnBrk="1" hangingPunct="1"/>
            <a:endParaRPr lang="es-ES"/>
          </a:p>
          <a:p>
            <a:pPr eaLnBrk="1" hangingPunct="1"/>
            <a:endParaRPr lang="es-ES"/>
          </a:p>
        </p:txBody>
      </p:sp>
      <p:graphicFrame>
        <p:nvGraphicFramePr>
          <p:cNvPr id="14" name="13 Tabla"/>
          <p:cNvGraphicFramePr>
            <a:graphicFrameLocks noGrp="1"/>
          </p:cNvGraphicFramePr>
          <p:nvPr/>
        </p:nvGraphicFramePr>
        <p:xfrm>
          <a:off x="2357438" y="1643063"/>
          <a:ext cx="4714876" cy="4805368"/>
        </p:xfrm>
        <a:graphic>
          <a:graphicData uri="http://schemas.openxmlformats.org/drawingml/2006/table">
            <a:tbl>
              <a:tblPr firstRow="1" bandRow="1">
                <a:tableStyleId>{5C22544A-7EE6-4342-B048-85BDC9FD1C3A}</a:tableStyleId>
              </a:tblPr>
              <a:tblGrid>
                <a:gridCol w="1545861"/>
                <a:gridCol w="1380614"/>
                <a:gridCol w="1788401"/>
              </a:tblGrid>
              <a:tr h="285656">
                <a:tc>
                  <a:txBody>
                    <a:bodyPr/>
                    <a:lstStyle/>
                    <a:p>
                      <a:pPr algn="ctr"/>
                      <a:r>
                        <a:rPr lang="es-ES" sz="1000" dirty="0" smtClean="0">
                          <a:latin typeface="Arial" pitchFamily="34" charset="0"/>
                          <a:cs typeface="Arial" pitchFamily="34" charset="0"/>
                        </a:rPr>
                        <a:t>      COMUNA</a:t>
                      </a:r>
                      <a:endParaRPr lang="es-ES" sz="1000" dirty="0">
                        <a:latin typeface="Arial" pitchFamily="34" charset="0"/>
                        <a:cs typeface="Arial" pitchFamily="34" charset="0"/>
                      </a:endParaRPr>
                    </a:p>
                  </a:txBody>
                  <a:tcPr marL="91438" marR="91438" marT="45707" marB="45707">
                    <a:solidFill>
                      <a:schemeClr val="tx1">
                        <a:lumMod val="50000"/>
                        <a:lumOff val="50000"/>
                      </a:schemeClr>
                    </a:solidFill>
                  </a:tcPr>
                </a:tc>
                <a:tc>
                  <a:txBody>
                    <a:bodyPr/>
                    <a:lstStyle/>
                    <a:p>
                      <a:r>
                        <a:rPr lang="es-ES" sz="1000" dirty="0" smtClean="0">
                          <a:latin typeface="Arial" pitchFamily="34" charset="0"/>
                          <a:cs typeface="Arial" pitchFamily="34" charset="0"/>
                        </a:rPr>
                        <a:t>     CANTIDAD</a:t>
                      </a:r>
                      <a:endParaRPr lang="es-ES" sz="1000" dirty="0">
                        <a:latin typeface="Arial" pitchFamily="34" charset="0"/>
                        <a:cs typeface="Arial" pitchFamily="34" charset="0"/>
                      </a:endParaRPr>
                    </a:p>
                  </a:txBody>
                  <a:tcPr marL="91438" marR="91438" marT="45707" marB="45707">
                    <a:solidFill>
                      <a:schemeClr val="tx1">
                        <a:lumMod val="50000"/>
                        <a:lumOff val="50000"/>
                      </a:schemeClr>
                    </a:solidFill>
                  </a:tcPr>
                </a:tc>
                <a:tc>
                  <a:txBody>
                    <a:bodyPr/>
                    <a:lstStyle/>
                    <a:p>
                      <a:pPr algn="ctr"/>
                      <a:r>
                        <a:rPr lang="es-ES" sz="1000" dirty="0" smtClean="0">
                          <a:latin typeface="Arial" pitchFamily="34" charset="0"/>
                          <a:cs typeface="Arial" pitchFamily="34" charset="0"/>
                        </a:rPr>
                        <a:t>MEDIO DE RECEPCION</a:t>
                      </a:r>
                      <a:endParaRPr lang="es-ES" sz="1000" dirty="0">
                        <a:latin typeface="Arial" pitchFamily="34" charset="0"/>
                        <a:cs typeface="Arial" pitchFamily="34" charset="0"/>
                      </a:endParaRPr>
                    </a:p>
                  </a:txBody>
                  <a:tcPr marL="91438" marR="91438" marT="45707" marB="45707">
                    <a:solidFill>
                      <a:schemeClr val="tx1">
                        <a:lumMod val="50000"/>
                        <a:lumOff val="50000"/>
                      </a:schemeClr>
                    </a:solidFill>
                  </a:tcPr>
                </a:tc>
              </a:tr>
              <a:tr h="274308">
                <a:tc>
                  <a:txBody>
                    <a:bodyPr/>
                    <a:lstStyle/>
                    <a:p>
                      <a:pPr algn="ctr"/>
                      <a:r>
                        <a:rPr lang="es-ES" sz="1200" dirty="0" smtClean="0">
                          <a:latin typeface="Arial" pitchFamily="34" charset="0"/>
                          <a:cs typeface="Arial" pitchFamily="34" charset="0"/>
                        </a:rPr>
                        <a:t>1</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341</a:t>
                      </a:r>
                    </a:p>
                  </a:txBody>
                  <a:tcPr marL="0" marR="0" marT="0" marB="0" anchor="ctr">
                    <a:solidFill>
                      <a:schemeClr val="bg1">
                        <a:lumMod val="85000"/>
                      </a:schemeClr>
                    </a:solidFill>
                  </a:tcPr>
                </a:tc>
                <a:tc rowSpan="16">
                  <a:txBody>
                    <a:bodyPr/>
                    <a:lstStyle/>
                    <a:p>
                      <a:pPr algn="ctr"/>
                      <a:endParaRPr lang="es-CO" sz="1200" dirty="0" smtClean="0"/>
                    </a:p>
                    <a:p>
                      <a:pPr algn="ctr"/>
                      <a:endParaRPr lang="es-CO" sz="1200" dirty="0" smtClean="0"/>
                    </a:p>
                    <a:p>
                      <a:pPr algn="ctr"/>
                      <a:endParaRPr lang="es-CO" sz="1200" dirty="0" smtClean="0"/>
                    </a:p>
                    <a:p>
                      <a:pPr algn="ctr"/>
                      <a:endParaRPr lang="es-CO" sz="1200" dirty="0" smtClean="0"/>
                    </a:p>
                    <a:p>
                      <a:pPr algn="ctr"/>
                      <a:endParaRPr lang="es-CO" sz="1200" dirty="0" smtClean="0"/>
                    </a:p>
                    <a:p>
                      <a:pPr algn="ctr"/>
                      <a:endParaRPr lang="es-CO" sz="1200" dirty="0" smtClean="0"/>
                    </a:p>
                    <a:p>
                      <a:pPr algn="ctr"/>
                      <a:endParaRPr lang="es-CO" sz="1200" dirty="0" smtClean="0"/>
                    </a:p>
                    <a:p>
                      <a:pPr algn="ctr"/>
                      <a:endParaRPr lang="es-CO" sz="1200" dirty="0" smtClean="0"/>
                    </a:p>
                    <a:p>
                      <a:pPr algn="ctr"/>
                      <a:r>
                        <a:rPr lang="es-CO" sz="1200" dirty="0" smtClean="0"/>
                        <a:t>OFICINAS TECNICAS, TELEFONICAS, ESCRITAS, VERBALES Y CORREO ELECTRONICO</a:t>
                      </a:r>
                      <a:endParaRPr lang="es-ES" sz="1200" dirty="0">
                        <a:latin typeface="Arial" pitchFamily="34" charset="0"/>
                        <a:cs typeface="Arial" pitchFamily="34" charset="0"/>
                      </a:endParaRPr>
                    </a:p>
                  </a:txBody>
                  <a:tcPr marL="91438" marR="91438" marT="45707" marB="45707">
                    <a:solidFill>
                      <a:schemeClr val="bg1">
                        <a:lumMod val="85000"/>
                      </a:schemeClr>
                    </a:solidFill>
                  </a:tcPr>
                </a:tc>
              </a:tr>
              <a:tr h="274308">
                <a:tc>
                  <a:txBody>
                    <a:bodyPr/>
                    <a:lstStyle/>
                    <a:p>
                      <a:pPr algn="ctr"/>
                      <a:r>
                        <a:rPr lang="es-ES" sz="1200" dirty="0" smtClean="0">
                          <a:latin typeface="Arial" pitchFamily="34" charset="0"/>
                          <a:cs typeface="Arial" pitchFamily="34" charset="0"/>
                        </a:rPr>
                        <a:t>2</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239</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3</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249</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4</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272</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5</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359</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6</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411</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7</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563</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8</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smtClean="0">
                          <a:solidFill>
                            <a:srgbClr val="000000"/>
                          </a:solidFill>
                          <a:effectLst/>
                          <a:latin typeface="Arial"/>
                        </a:rPr>
                        <a:t>1.626</a:t>
                      </a:r>
                      <a:endParaRPr lang="es-ES" sz="1200" b="0" i="0" u="none" strike="noStrike" dirty="0">
                        <a:solidFill>
                          <a:srgbClr val="000000"/>
                        </a:solidFill>
                        <a:effectLst/>
                        <a:latin typeface="Arial"/>
                      </a:endParaRP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9</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882</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10</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414</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11</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310</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74308">
                <a:tc>
                  <a:txBody>
                    <a:bodyPr/>
                    <a:lstStyle/>
                    <a:p>
                      <a:pPr algn="ctr"/>
                      <a:r>
                        <a:rPr lang="es-ES" sz="1200" dirty="0" smtClean="0">
                          <a:latin typeface="Arial" pitchFamily="34" charset="0"/>
                          <a:cs typeface="Arial" pitchFamily="34" charset="0"/>
                        </a:rPr>
                        <a:t>12</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320</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80203">
                <a:tc>
                  <a:txBody>
                    <a:bodyPr/>
                    <a:lstStyle/>
                    <a:p>
                      <a:pPr algn="ctr"/>
                      <a:r>
                        <a:rPr lang="es-ES" sz="1200" dirty="0" smtClean="0">
                          <a:latin typeface="Arial" pitchFamily="34" charset="0"/>
                          <a:cs typeface="Arial" pitchFamily="34" charset="0"/>
                        </a:rPr>
                        <a:t>13</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250</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88549">
                <a:tc>
                  <a:txBody>
                    <a:bodyPr/>
                    <a:lstStyle/>
                    <a:p>
                      <a:pPr algn="ctr"/>
                      <a:r>
                        <a:rPr lang="es-ES" sz="1200" dirty="0" smtClean="0">
                          <a:latin typeface="Arial" pitchFamily="34" charset="0"/>
                          <a:cs typeface="Arial" pitchFamily="34" charset="0"/>
                        </a:rPr>
                        <a:t>VEREDAS</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a:solidFill>
                            <a:srgbClr val="000000"/>
                          </a:solidFill>
                          <a:effectLst/>
                          <a:latin typeface="Arial"/>
                        </a:rPr>
                        <a:t>432</a:t>
                      </a:r>
                    </a:p>
                  </a:txBody>
                  <a:tcPr marL="0" marR="0" marT="0" marB="0" anchor="ctr">
                    <a:solidFill>
                      <a:schemeClr val="bg1">
                        <a:lumMod val="85000"/>
                      </a:schemeClr>
                    </a:solidFill>
                  </a:tcPr>
                </a:tc>
                <a:tc vMerge="1">
                  <a:txBody>
                    <a:bodyPr/>
                    <a:lstStyle/>
                    <a:p>
                      <a:endParaRPr lang="es-ES" sz="1400" dirty="0">
                        <a:latin typeface="Arial" pitchFamily="34" charset="0"/>
                        <a:cs typeface="Arial" pitchFamily="34" charset="0"/>
                      </a:endParaRPr>
                    </a:p>
                  </a:txBody>
                  <a:tcPr/>
                </a:tc>
              </a:tr>
              <a:tr h="288549">
                <a:tc>
                  <a:txBody>
                    <a:bodyPr/>
                    <a:lstStyle/>
                    <a:p>
                      <a:pPr algn="ctr"/>
                      <a:r>
                        <a:rPr lang="es-ES" sz="1200" dirty="0" smtClean="0">
                          <a:latin typeface="Arial" pitchFamily="34" charset="0"/>
                          <a:cs typeface="Arial" pitchFamily="34" charset="0"/>
                        </a:rPr>
                        <a:t>AVENIDAS</a:t>
                      </a:r>
                      <a:endParaRPr lang="es-ES" sz="1200"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fontAlgn="ctr"/>
                      <a:r>
                        <a:rPr lang="es-ES" sz="1200" b="0" i="0" u="none" strike="noStrike" dirty="0" smtClean="0">
                          <a:solidFill>
                            <a:srgbClr val="000000"/>
                          </a:solidFill>
                          <a:effectLst/>
                          <a:latin typeface="Arial"/>
                        </a:rPr>
                        <a:t>1.658</a:t>
                      </a:r>
                      <a:endParaRPr lang="es-ES" sz="1200" b="0" i="0" u="none" strike="noStrike" dirty="0">
                        <a:solidFill>
                          <a:srgbClr val="000000"/>
                        </a:solidFill>
                        <a:effectLst/>
                        <a:latin typeface="Arial"/>
                      </a:endParaRPr>
                    </a:p>
                  </a:txBody>
                  <a:tcPr marL="0" marR="0" marT="0" marB="0" anchor="ctr">
                    <a:solidFill>
                      <a:schemeClr val="bg1">
                        <a:lumMod val="85000"/>
                      </a:schemeClr>
                    </a:solidFill>
                  </a:tcPr>
                </a:tc>
                <a:tc vMerge="1">
                  <a:txBody>
                    <a:bodyPr/>
                    <a:lstStyle/>
                    <a:p>
                      <a:endParaRPr lang="es-ES"/>
                    </a:p>
                  </a:txBody>
                  <a:tcPr/>
                </a:tc>
              </a:tr>
              <a:tr h="370715">
                <a:tc>
                  <a:txBody>
                    <a:bodyPr/>
                    <a:lstStyle/>
                    <a:p>
                      <a:pPr algn="ctr"/>
                      <a:r>
                        <a:rPr lang="es-ES" sz="1200" b="1" dirty="0" smtClean="0">
                          <a:latin typeface="Arial" pitchFamily="34" charset="0"/>
                          <a:cs typeface="Arial" pitchFamily="34" charset="0"/>
                        </a:rPr>
                        <a:t>TOTAL</a:t>
                      </a:r>
                      <a:endParaRPr lang="es-ES" sz="1200" b="1" dirty="0">
                        <a:latin typeface="Arial" pitchFamily="34" charset="0"/>
                        <a:cs typeface="Arial" pitchFamily="34" charset="0"/>
                      </a:endParaRPr>
                    </a:p>
                  </a:txBody>
                  <a:tcPr marL="91438" marR="91438" marT="45707" marB="45707">
                    <a:solidFill>
                      <a:schemeClr val="bg1">
                        <a:lumMod val="85000"/>
                      </a:schemeClr>
                    </a:solidFill>
                  </a:tcPr>
                </a:tc>
                <a:tc>
                  <a:txBody>
                    <a:bodyPr/>
                    <a:lstStyle/>
                    <a:p>
                      <a:pPr algn="ctr"/>
                      <a:r>
                        <a:rPr lang="es-CO" sz="1200" dirty="0" smtClean="0"/>
                        <a:t>    8,326</a:t>
                      </a:r>
                      <a:endParaRPr lang="es-ES" sz="1200" dirty="0">
                        <a:latin typeface="Arial" pitchFamily="34" charset="0"/>
                        <a:cs typeface="Arial" pitchFamily="34" charset="0"/>
                      </a:endParaRPr>
                    </a:p>
                  </a:txBody>
                  <a:tcPr marL="91438" marR="91438" marT="45707" marB="45707">
                    <a:solidFill>
                      <a:schemeClr val="bg1">
                        <a:lumMod val="85000"/>
                      </a:schemeClr>
                    </a:solidFill>
                  </a:tcPr>
                </a:tc>
                <a:tc vMerge="1">
                  <a:txBody>
                    <a:bodyPr/>
                    <a:lstStyle/>
                    <a:p>
                      <a:pPr algn="ctr"/>
                      <a:endParaRPr lang="es-ES" sz="1400" dirty="0">
                        <a:latin typeface="Arial" pitchFamily="34" charset="0"/>
                        <a:cs typeface="Arial" pitchFamily="34" charset="0"/>
                      </a:endParaRPr>
                    </a:p>
                  </a:txBody>
                  <a:tcPr>
                    <a:solidFill>
                      <a:schemeClr val="bg2"/>
                    </a:solidFill>
                  </a:tcPr>
                </a:tc>
              </a:tr>
            </a:tbl>
          </a:graphicData>
        </a:graphic>
      </p:graphicFrame>
      <p:sp>
        <p:nvSpPr>
          <p:cNvPr id="10" name="Rectangle 6"/>
          <p:cNvSpPr>
            <a:spLocks noChangeArrowheads="1"/>
          </p:cNvSpPr>
          <p:nvPr/>
        </p:nvSpPr>
        <p:spPr bwMode="auto">
          <a:xfrm>
            <a:off x="642938" y="1143000"/>
            <a:ext cx="7929562" cy="523875"/>
          </a:xfrm>
          <a:prstGeom prst="rect">
            <a:avLst/>
          </a:prstGeom>
          <a:noFill/>
          <a:ln w="9525">
            <a:noFill/>
            <a:miter lim="800000"/>
            <a:headEnd/>
            <a:tailEnd/>
          </a:ln>
          <a:effectLst/>
        </p:spPr>
        <p:txBody>
          <a:bodyPr>
            <a:spAutoFit/>
          </a:bodyPr>
          <a:lstStyle/>
          <a:p>
            <a:pPr algn="ctr">
              <a:defRPr/>
            </a:pPr>
            <a:r>
              <a:rPr lang="es-CO" sz="2800" b="1" dirty="0">
                <a:solidFill>
                  <a:schemeClr val="bg2">
                    <a:lumMod val="25000"/>
                  </a:schemeClr>
                </a:solidFill>
                <a:effectLst>
                  <a:outerShdw blurRad="38100" dist="38100" dir="2700000" algn="tl">
                    <a:srgbClr val="C0C0C0"/>
                  </a:outerShdw>
                </a:effectLst>
                <a:latin typeface="Aharoni" pitchFamily="2" charset="-79"/>
                <a:cs typeface="Aharoni" pitchFamily="2" charset="-79"/>
              </a:rPr>
              <a:t>No. DE </a:t>
            </a:r>
            <a:r>
              <a:rPr lang="es-CO" sz="2800" b="1" dirty="0" err="1">
                <a:solidFill>
                  <a:schemeClr val="bg2">
                    <a:lumMod val="25000"/>
                  </a:schemeClr>
                </a:solidFill>
                <a:effectLst>
                  <a:outerShdw blurRad="38100" dist="38100" dir="2700000" algn="tl">
                    <a:srgbClr val="C0C0C0"/>
                  </a:outerShdw>
                </a:effectLst>
                <a:latin typeface="Aharoni" pitchFamily="2" charset="-79"/>
                <a:cs typeface="Aharoni" pitchFamily="2" charset="-79"/>
              </a:rPr>
              <a:t>PQR´s</a:t>
            </a:r>
            <a:r>
              <a:rPr lang="es-CO" sz="2800" b="1" dirty="0">
                <a:solidFill>
                  <a:schemeClr val="bg2">
                    <a:lumMod val="25000"/>
                  </a:schemeClr>
                </a:solidFill>
                <a:effectLst>
                  <a:outerShdw blurRad="38100" dist="38100" dir="2700000" algn="tl">
                    <a:srgbClr val="C0C0C0"/>
                  </a:outerShdw>
                </a:effectLst>
                <a:latin typeface="Aharoni" pitchFamily="2" charset="-79"/>
                <a:cs typeface="Aharoni" pitchFamily="2" charset="-79"/>
              </a:rPr>
              <a:t> ATENDIDOS POR COMUNA</a:t>
            </a:r>
          </a:p>
        </p:txBody>
      </p:sp>
      <p:sp>
        <p:nvSpPr>
          <p:cNvPr id="11" name="10 Rectángulo"/>
          <p:cNvSpPr/>
          <p:nvPr/>
        </p:nvSpPr>
        <p:spPr>
          <a:xfrm>
            <a:off x="2000232" y="292222"/>
            <a:ext cx="4561184"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ALUMBRADO PUBLICO</a:t>
            </a:r>
            <a:endParaRPr lang="es-ES" sz="4000" b="1" spc="50" dirty="0">
              <a:ln w="11430"/>
              <a:effectLst>
                <a:outerShdw blurRad="76200" dist="50800" dir="5400000" algn="tl" rotWithShape="0">
                  <a:srgbClr val="000000">
                    <a:alpha val="65000"/>
                  </a:srgbClr>
                </a:outerShdw>
              </a:effectLst>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2 CuadroTexto"/>
          <p:cNvSpPr txBox="1">
            <a:spLocks noChangeArrowheads="1"/>
          </p:cNvSpPr>
          <p:nvPr/>
        </p:nvSpPr>
        <p:spPr bwMode="auto">
          <a:xfrm>
            <a:off x="7704138" y="6429375"/>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1400" b="1">
                <a:solidFill>
                  <a:schemeClr val="bg1"/>
                </a:solidFill>
                <a:latin typeface="Tw Cen MT Condensed Extra Bold" pitchFamily="34" charset="0"/>
              </a:rPr>
              <a:t>BELEN</a:t>
            </a:r>
          </a:p>
        </p:txBody>
      </p:sp>
      <p:sp>
        <p:nvSpPr>
          <p:cNvPr id="11" name="10 Rectángulo"/>
          <p:cNvSpPr/>
          <p:nvPr/>
        </p:nvSpPr>
        <p:spPr>
          <a:xfrm>
            <a:off x="1951456" y="357166"/>
            <a:ext cx="5572872"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solidFill>
                  <a:srgbClr val="002060"/>
                </a:solidFill>
                <a:effectLst>
                  <a:outerShdw blurRad="76200" dist="50800" dir="5400000" algn="tl" rotWithShape="0">
                    <a:srgbClr val="000000">
                      <a:alpha val="65000"/>
                    </a:srgbClr>
                  </a:outerShdw>
                </a:effectLst>
                <a:latin typeface="Tw Cen MT Condensed Extra Bold" pitchFamily="34" charset="0"/>
                <a:ea typeface="+mj-ea"/>
                <a:cs typeface="+mj-cs"/>
              </a:rPr>
              <a:t>PARQUES Y ZONAS VERDES</a:t>
            </a:r>
            <a:endParaRPr lang="es-ES" sz="4000" b="1" spc="50" dirty="0">
              <a:ln w="11430"/>
              <a:solidFill>
                <a:srgbClr val="002060"/>
              </a:solidFill>
              <a:effectLst>
                <a:outerShdw blurRad="76200" dist="50800" dir="5400000" algn="tl" rotWithShape="0">
                  <a:srgbClr val="000000">
                    <a:alpha val="65000"/>
                  </a:srgbClr>
                </a:outerShdw>
              </a:effectLst>
            </a:endParaRPr>
          </a:p>
        </p:txBody>
      </p:sp>
      <p:grpSp>
        <p:nvGrpSpPr>
          <p:cNvPr id="14340" name="1 Grupo"/>
          <p:cNvGrpSpPr>
            <a:grpSpLocks/>
          </p:cNvGrpSpPr>
          <p:nvPr/>
        </p:nvGrpSpPr>
        <p:grpSpPr bwMode="auto">
          <a:xfrm>
            <a:off x="2209800" y="2853655"/>
            <a:ext cx="5078413" cy="3095625"/>
            <a:chOff x="899592" y="1196752"/>
            <a:chExt cx="5387683" cy="3782124"/>
          </a:xfrm>
        </p:grpSpPr>
        <p:pic>
          <p:nvPicPr>
            <p:cNvPr id="14343" name="Picture 10" descr="http://www.infibague.gov.co/images/stories/a2013semb/PARQUE%20VILLA%20MARINA%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1563" y="3029948"/>
              <a:ext cx="2675712" cy="194892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4344" name="Picture 12" descr="http://www.infibague.gov.co/images/stories/a2013semb/ARKA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001" y="3023077"/>
              <a:ext cx="2698562" cy="19490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4345" name="Picture 14" descr="http://www.infibague.gov.co/images/stories/a2013semb/centenari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196752"/>
              <a:ext cx="2736304" cy="1826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4346" name="Picture 16" descr="http://www.infibague.gov.co/images/stories/a2013semb/flo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1254" y="1203623"/>
              <a:ext cx="2646021" cy="1826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14342" name="12 Rectángulo"/>
          <p:cNvSpPr>
            <a:spLocks noChangeArrowheads="1"/>
          </p:cNvSpPr>
          <p:nvPr/>
        </p:nvSpPr>
        <p:spPr bwMode="auto">
          <a:xfrm>
            <a:off x="323850" y="1196975"/>
            <a:ext cx="84963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ES" b="1" dirty="0"/>
              <a:t>El Instituto de Financiamiento Promoción y Desarrollo de Ibagué de la mano con el Municipio, ha realizado </a:t>
            </a:r>
            <a:r>
              <a:rPr lang="es-ES" b="1" dirty="0" smtClean="0"/>
              <a:t>6.014 actividades </a:t>
            </a:r>
            <a:r>
              <a:rPr lang="es-ES" b="1" dirty="0"/>
              <a:t>de recuperación y embellecimiento de parques y zonas verdes de la ciudad, </a:t>
            </a:r>
            <a:r>
              <a:rPr lang="es-ES" b="1" dirty="0" smtClean="0"/>
              <a:t>y ha trabajado en la recuperación e instalación de nuevos juegos infantiles por </a:t>
            </a:r>
            <a:r>
              <a:rPr lang="es-ES" b="1" dirty="0"/>
              <a:t>un valor de $1.267’000.000</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2 CuadroTexto"/>
          <p:cNvSpPr txBox="1">
            <a:spLocks noChangeArrowheads="1"/>
          </p:cNvSpPr>
          <p:nvPr/>
        </p:nvSpPr>
        <p:spPr bwMode="auto">
          <a:xfrm>
            <a:off x="7704138" y="6429375"/>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1400" b="1">
                <a:solidFill>
                  <a:schemeClr val="bg1"/>
                </a:solidFill>
                <a:latin typeface="Tw Cen MT Condensed Extra Bold" pitchFamily="34" charset="0"/>
              </a:rPr>
              <a:t>BELEN</a:t>
            </a:r>
          </a:p>
        </p:txBody>
      </p:sp>
      <p:sp>
        <p:nvSpPr>
          <p:cNvPr id="11" name="10 Rectángulo"/>
          <p:cNvSpPr/>
          <p:nvPr/>
        </p:nvSpPr>
        <p:spPr>
          <a:xfrm>
            <a:off x="1857356" y="357166"/>
            <a:ext cx="5572872"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solidFill>
                  <a:srgbClr val="002060"/>
                </a:solidFill>
                <a:effectLst>
                  <a:outerShdw blurRad="76200" dist="50800" dir="5400000" algn="tl" rotWithShape="0">
                    <a:srgbClr val="000000">
                      <a:alpha val="65000"/>
                    </a:srgbClr>
                  </a:outerShdw>
                </a:effectLst>
                <a:latin typeface="Tw Cen MT Condensed Extra Bold" pitchFamily="34" charset="0"/>
                <a:ea typeface="+mj-ea"/>
                <a:cs typeface="+mj-cs"/>
              </a:rPr>
              <a:t>PARQUES Y ZONAS VERDES</a:t>
            </a:r>
            <a:endParaRPr lang="es-ES" sz="4000" b="1" spc="50" dirty="0">
              <a:ln w="11430"/>
              <a:solidFill>
                <a:srgbClr val="002060"/>
              </a:solidFill>
              <a:effectLst>
                <a:outerShdw blurRad="76200" dist="50800" dir="5400000" algn="tl" rotWithShape="0">
                  <a:srgbClr val="000000">
                    <a:alpha val="65000"/>
                  </a:srgbClr>
                </a:outerShdw>
              </a:effectLst>
            </a:endParaRPr>
          </a:p>
        </p:txBody>
      </p:sp>
      <p:sp>
        <p:nvSpPr>
          <p:cNvPr id="15364" name="12 CuadroTexto"/>
          <p:cNvSpPr txBox="1">
            <a:spLocks noChangeArrowheads="1"/>
          </p:cNvSpPr>
          <p:nvPr/>
        </p:nvSpPr>
        <p:spPr bwMode="auto">
          <a:xfrm>
            <a:off x="1619250" y="1000125"/>
            <a:ext cx="6121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400">
                <a:latin typeface="Rockwell Extra Bold" pitchFamily="18" charset="0"/>
              </a:rPr>
              <a:t>CONSOLIDADO ACTIVIDADES ACTIVIDADES</a:t>
            </a:r>
          </a:p>
        </p:txBody>
      </p:sp>
      <p:graphicFrame>
        <p:nvGraphicFramePr>
          <p:cNvPr id="8" name="7 Tabla"/>
          <p:cNvGraphicFramePr>
            <a:graphicFrameLocks noGrp="1"/>
          </p:cNvGraphicFramePr>
          <p:nvPr/>
        </p:nvGraphicFramePr>
        <p:xfrm>
          <a:off x="1403350" y="1485900"/>
          <a:ext cx="6624638" cy="4810125"/>
        </p:xfrm>
        <a:graphic>
          <a:graphicData uri="http://schemas.openxmlformats.org/drawingml/2006/table">
            <a:tbl>
              <a:tblPr/>
              <a:tblGrid>
                <a:gridCol w="1152111"/>
                <a:gridCol w="990981"/>
                <a:gridCol w="1025213"/>
                <a:gridCol w="1008097"/>
                <a:gridCol w="1152111"/>
                <a:gridCol w="1296125"/>
              </a:tblGrid>
              <a:tr h="728083">
                <a:tc>
                  <a:txBody>
                    <a:bodyPr/>
                    <a:lstStyle/>
                    <a:p>
                      <a:pPr algn="ctr" fontAlgn="ctr"/>
                      <a:r>
                        <a:rPr lang="es-ES" sz="1400" b="1" i="0" u="none" strike="noStrike" dirty="0">
                          <a:solidFill>
                            <a:schemeClr val="bg1"/>
                          </a:solidFill>
                          <a:latin typeface="Calibri"/>
                        </a:rPr>
                        <a:t>COMUNA No.</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ctr"/>
                      <a:r>
                        <a:rPr lang="es-ES" sz="1400" b="1" i="0" u="none" strike="noStrike" dirty="0">
                          <a:solidFill>
                            <a:schemeClr val="bg1"/>
                          </a:solidFill>
                          <a:latin typeface="Calibri"/>
                        </a:rPr>
                        <a:t>JARDINERIA</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ctr"/>
                      <a:r>
                        <a:rPr lang="es-ES" sz="1400" b="1" i="0" u="none" strike="noStrike" dirty="0">
                          <a:solidFill>
                            <a:schemeClr val="bg1"/>
                          </a:solidFill>
                          <a:latin typeface="Calibri"/>
                        </a:rPr>
                        <a:t>PODAS</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ctr"/>
                      <a:r>
                        <a:rPr lang="es-ES" sz="1400" b="1" i="0" u="none" strike="noStrike" dirty="0">
                          <a:solidFill>
                            <a:schemeClr val="bg1"/>
                          </a:solidFill>
                          <a:latin typeface="Calibri"/>
                        </a:rPr>
                        <a:t>TALAS</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ctr"/>
                      <a:r>
                        <a:rPr lang="es-ES" sz="1400" b="1" i="0" u="none" strike="noStrike" dirty="0">
                          <a:solidFill>
                            <a:schemeClr val="bg1"/>
                          </a:solidFill>
                          <a:latin typeface="Calibri"/>
                        </a:rPr>
                        <a:t>ROCERIA</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ctr"/>
                      <a:r>
                        <a:rPr lang="es-ES" sz="1400" b="1" i="0" u="none" strike="noStrike" dirty="0">
                          <a:solidFill>
                            <a:schemeClr val="bg1"/>
                          </a:solidFill>
                          <a:latin typeface="Calibri"/>
                        </a:rPr>
                        <a:t>TOTAL ACTIVIDADES </a:t>
                      </a:r>
                      <a:r>
                        <a:rPr lang="es-ES" sz="1400" b="1" i="0" u="none" strike="noStrike" dirty="0" smtClean="0">
                          <a:solidFill>
                            <a:schemeClr val="bg1"/>
                          </a:solidFill>
                          <a:latin typeface="Calibri"/>
                        </a:rPr>
                        <a:t> X </a:t>
                      </a:r>
                      <a:r>
                        <a:rPr lang="es-ES" sz="1400" b="1" i="0" u="none" strike="noStrike" dirty="0">
                          <a:solidFill>
                            <a:schemeClr val="bg1"/>
                          </a:solidFill>
                          <a:latin typeface="Calibri"/>
                        </a:rPr>
                        <a:t>COMUNA</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r>
              <a:tr h="238716">
                <a:tc>
                  <a:txBody>
                    <a:bodyPr/>
                    <a:lstStyle/>
                    <a:p>
                      <a:pPr algn="ctr" fontAlgn="ctr"/>
                      <a:r>
                        <a:rPr lang="es-ES" sz="1400" b="1" i="0" u="none" strike="noStrike" dirty="0" smtClean="0">
                          <a:solidFill>
                            <a:schemeClr val="bg1"/>
                          </a:solidFill>
                          <a:latin typeface="Calibri"/>
                        </a:rPr>
                        <a:t>SEPARADORES</a:t>
                      </a:r>
                      <a:endParaRPr lang="es-ES" sz="1400" b="1" i="0" u="none" strike="noStrike" dirty="0">
                        <a:solidFill>
                          <a:schemeClr val="bg1"/>
                        </a:solidFill>
                        <a:latin typeface="Calibri"/>
                      </a:endParaRP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429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132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647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1233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1</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78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67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36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83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264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2</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37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49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23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91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200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3</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64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31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40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138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4</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113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63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63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253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5</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285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55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150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500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6</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250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81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106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462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7</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232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51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97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388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8</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433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100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193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742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9</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46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443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128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248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865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10</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287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68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127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504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11</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87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28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79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204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12</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45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40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54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142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38716">
                <a:tc>
                  <a:txBody>
                    <a:bodyPr/>
                    <a:lstStyle/>
                    <a:p>
                      <a:pPr algn="ctr" fontAlgn="ctr"/>
                      <a:r>
                        <a:rPr lang="es-ES" sz="1400" b="1" i="0" u="none" strike="noStrike" dirty="0">
                          <a:solidFill>
                            <a:schemeClr val="bg1"/>
                          </a:solidFill>
                          <a:latin typeface="Calibri"/>
                        </a:rPr>
                        <a:t>13</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a:solidFill>
                            <a:schemeClr val="bg1"/>
                          </a:solidFill>
                          <a:effectLst/>
                          <a:latin typeface="Calibri" pitchFamily="34" charset="0"/>
                          <a:cs typeface="Calibri" pitchFamily="34" charset="0"/>
                        </a:rPr>
                        <a:t>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a:solidFill>
                            <a:schemeClr val="bg1"/>
                          </a:solidFill>
                          <a:effectLst/>
                          <a:latin typeface="Calibri" pitchFamily="34" charset="0"/>
                          <a:cs typeface="Calibri" pitchFamily="34" charset="0"/>
                        </a:rPr>
                        <a:t>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a:solidFill>
                            <a:schemeClr val="bg1"/>
                          </a:solidFill>
                          <a:effectLst/>
                          <a:latin typeface="Calibri" pitchFamily="34" charset="0"/>
                          <a:cs typeface="Calibri" pitchFamily="34" charset="0"/>
                        </a:rPr>
                        <a:t>53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50000"/>
                      </a:schemeClr>
                    </a:solidFill>
                  </a:tcPr>
                </a:tc>
              </a:tr>
              <a:tr h="250652">
                <a:tc>
                  <a:txBody>
                    <a:bodyPr/>
                    <a:lstStyle/>
                    <a:p>
                      <a:pPr algn="ctr" fontAlgn="ctr"/>
                      <a:r>
                        <a:rPr lang="es-ES" sz="1400" b="1" i="0" u="none" strike="noStrike" dirty="0">
                          <a:solidFill>
                            <a:schemeClr val="bg1"/>
                          </a:solidFill>
                          <a:latin typeface="Calibri"/>
                        </a:rPr>
                        <a:t>14</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66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66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r>
              <a:tr h="489366">
                <a:tc>
                  <a:txBody>
                    <a:bodyPr/>
                    <a:lstStyle/>
                    <a:p>
                      <a:pPr algn="ctr" fontAlgn="ctr"/>
                      <a:r>
                        <a:rPr lang="es-ES" sz="1400" b="1" i="0" u="none" strike="noStrike" dirty="0">
                          <a:solidFill>
                            <a:schemeClr val="bg1"/>
                          </a:solidFill>
                          <a:latin typeface="Calibri"/>
                        </a:rPr>
                        <a:t>TOTAL X ACTIVIDAD</a:t>
                      </a: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marL="0" algn="ctr" rtl="0" eaLnBrk="1" fontAlgn="ctr" latinLnBrk="0" hangingPunct="1"/>
                      <a:r>
                        <a:rPr kumimoji="0" lang="es-ES" sz="1400" b="1" i="0" u="none" strike="noStrike" kern="1200" dirty="0" smtClean="0">
                          <a:solidFill>
                            <a:schemeClr val="bg1"/>
                          </a:solidFill>
                          <a:latin typeface="Calibri"/>
                          <a:ea typeface="+mn-ea"/>
                          <a:cs typeface="+mn-cs"/>
                        </a:rPr>
                        <a:t>708</a:t>
                      </a:r>
                      <a:endParaRPr kumimoji="0" lang="es-ES" sz="1400" b="1" i="0" u="none" strike="noStrike" kern="1200" dirty="0">
                        <a:solidFill>
                          <a:schemeClr val="bg1"/>
                        </a:solidFill>
                        <a:latin typeface="Calibri"/>
                        <a:ea typeface="+mn-ea"/>
                        <a:cs typeface="+mn-cs"/>
                      </a:endParaRP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kumimoji="0" lang="es-ES" sz="1400" b="1" i="0" u="none" strike="noStrike" kern="1200" dirty="0" smtClean="0">
                          <a:solidFill>
                            <a:schemeClr val="bg1"/>
                          </a:solidFill>
                          <a:latin typeface="Calibri"/>
                          <a:ea typeface="+mn-ea"/>
                          <a:cs typeface="+mn-cs"/>
                        </a:rPr>
                        <a:t>2.517</a:t>
                      </a:r>
                      <a:endParaRPr kumimoji="0" lang="es-ES" sz="1400" b="1" i="0" u="none" strike="noStrike" kern="1200" dirty="0">
                        <a:solidFill>
                          <a:schemeClr val="bg1"/>
                        </a:solidFill>
                        <a:latin typeface="Calibri"/>
                        <a:ea typeface="+mn-ea"/>
                        <a:cs typeface="+mn-cs"/>
                      </a:endParaRP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marL="0" algn="ctr" rtl="0" eaLnBrk="1" fontAlgn="ctr" latinLnBrk="0" hangingPunct="1"/>
                      <a:r>
                        <a:rPr kumimoji="0" lang="es-ES" sz="1400" b="1" i="0" u="none" strike="noStrike" kern="1200" dirty="0" smtClean="0">
                          <a:solidFill>
                            <a:schemeClr val="bg1"/>
                          </a:solidFill>
                          <a:latin typeface="Calibri"/>
                          <a:ea typeface="+mn-ea"/>
                          <a:cs typeface="+mn-cs"/>
                        </a:rPr>
                        <a:t>786</a:t>
                      </a:r>
                      <a:endParaRPr kumimoji="0" lang="es-ES" sz="1400" b="1" i="0" u="none" strike="noStrike" kern="1200" dirty="0">
                        <a:solidFill>
                          <a:schemeClr val="bg1"/>
                        </a:solidFill>
                        <a:latin typeface="Calibri"/>
                        <a:ea typeface="+mn-ea"/>
                        <a:cs typeface="+mn-cs"/>
                      </a:endParaRP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marL="0" algn="ctr" rtl="0" eaLnBrk="1" fontAlgn="ctr" latinLnBrk="0" hangingPunct="1"/>
                      <a:r>
                        <a:rPr kumimoji="0" lang="es-ES" sz="1400" b="1" i="0" u="none" strike="noStrike" kern="1200" dirty="0" smtClean="0">
                          <a:solidFill>
                            <a:schemeClr val="bg1"/>
                          </a:solidFill>
                          <a:latin typeface="Calibri"/>
                          <a:ea typeface="+mn-ea"/>
                          <a:cs typeface="+mn-cs"/>
                        </a:rPr>
                        <a:t>2.003</a:t>
                      </a:r>
                      <a:endParaRPr kumimoji="0" lang="es-ES" sz="1400" b="1" i="0" u="none" strike="noStrike" kern="1200" dirty="0">
                        <a:solidFill>
                          <a:schemeClr val="bg1"/>
                        </a:solidFill>
                        <a:latin typeface="Calibri"/>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kumimoji="0" lang="es-ES" sz="1400" b="1" i="0" u="none" strike="noStrike" kern="1200" dirty="0" smtClean="0">
                          <a:solidFill>
                            <a:schemeClr val="bg1"/>
                          </a:solidFill>
                          <a:latin typeface="Calibri"/>
                          <a:ea typeface="+mn-ea"/>
                          <a:cs typeface="+mn-cs"/>
                        </a:rPr>
                        <a:t>6.014</a:t>
                      </a:r>
                      <a:endParaRPr kumimoji="0" lang="es-ES" sz="1400" b="1" i="0" u="none" strike="noStrike" kern="1200" dirty="0">
                        <a:solidFill>
                          <a:schemeClr val="bg1"/>
                        </a:solidFill>
                        <a:latin typeface="Calibri"/>
                        <a:ea typeface="+mn-ea"/>
                        <a:cs typeface="+mn-cs"/>
                      </a:endParaRPr>
                    </a:p>
                  </a:txBody>
                  <a:tcPr marL="9525" marR="9525" marT="95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r>
            </a:tbl>
          </a:graphicData>
        </a:graphic>
      </p:graphicFrame>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2 CuadroTexto"/>
          <p:cNvSpPr txBox="1">
            <a:spLocks noChangeArrowheads="1"/>
          </p:cNvSpPr>
          <p:nvPr/>
        </p:nvSpPr>
        <p:spPr bwMode="auto">
          <a:xfrm>
            <a:off x="7704138" y="6429375"/>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1400" b="1">
                <a:solidFill>
                  <a:schemeClr val="bg1"/>
                </a:solidFill>
                <a:latin typeface="Tw Cen MT Condensed Extra Bold" pitchFamily="34" charset="0"/>
              </a:rPr>
              <a:t>BELEN</a:t>
            </a:r>
          </a:p>
        </p:txBody>
      </p:sp>
      <p:sp>
        <p:nvSpPr>
          <p:cNvPr id="11" name="10 Rectángulo"/>
          <p:cNvSpPr/>
          <p:nvPr/>
        </p:nvSpPr>
        <p:spPr>
          <a:xfrm>
            <a:off x="1857356" y="357166"/>
            <a:ext cx="5572872"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solidFill>
                  <a:srgbClr val="002060"/>
                </a:solidFill>
                <a:effectLst>
                  <a:outerShdw blurRad="76200" dist="50800" dir="5400000" algn="tl" rotWithShape="0">
                    <a:srgbClr val="000000">
                      <a:alpha val="65000"/>
                    </a:srgbClr>
                  </a:outerShdw>
                </a:effectLst>
                <a:latin typeface="Tw Cen MT Condensed Extra Bold" pitchFamily="34" charset="0"/>
                <a:ea typeface="+mj-ea"/>
                <a:cs typeface="+mj-cs"/>
              </a:rPr>
              <a:t>PARQUES Y ZONAS VERDES</a:t>
            </a:r>
            <a:endParaRPr lang="es-ES" sz="4000" b="1" spc="50" dirty="0">
              <a:ln w="11430"/>
              <a:solidFill>
                <a:srgbClr val="002060"/>
              </a:solidFill>
              <a:effectLst>
                <a:outerShdw blurRad="76200" dist="50800" dir="5400000" algn="tl" rotWithShape="0">
                  <a:srgbClr val="000000">
                    <a:alpha val="65000"/>
                  </a:srgbClr>
                </a:outerShdw>
              </a:effectLst>
            </a:endParaRPr>
          </a:p>
        </p:txBody>
      </p:sp>
      <p:graphicFrame>
        <p:nvGraphicFramePr>
          <p:cNvPr id="8" name="7 Tabla"/>
          <p:cNvGraphicFramePr>
            <a:graphicFrameLocks noGrp="1"/>
          </p:cNvGraphicFramePr>
          <p:nvPr>
            <p:extLst>
              <p:ext uri="{D42A27DB-BD31-4B8C-83A1-F6EECF244321}">
                <p14:modId xmlns:p14="http://schemas.microsoft.com/office/powerpoint/2010/main" val="3345635670"/>
              </p:ext>
            </p:extLst>
          </p:nvPr>
        </p:nvGraphicFramePr>
        <p:xfrm>
          <a:off x="4067944" y="1412776"/>
          <a:ext cx="4608512" cy="4572003"/>
        </p:xfrm>
        <a:graphic>
          <a:graphicData uri="http://schemas.openxmlformats.org/drawingml/2006/table">
            <a:tbl>
              <a:tblPr/>
              <a:tblGrid>
                <a:gridCol w="1440160"/>
                <a:gridCol w="1584176"/>
                <a:gridCol w="1584176"/>
              </a:tblGrid>
              <a:tr h="728177">
                <a:tc>
                  <a:txBody>
                    <a:bodyPr/>
                    <a:lstStyle/>
                    <a:p>
                      <a:pPr algn="ctr" fontAlgn="ctr"/>
                      <a:r>
                        <a:rPr lang="es-ES" sz="1400" b="1" i="0" u="none" strike="noStrike" dirty="0">
                          <a:solidFill>
                            <a:schemeClr val="bg1"/>
                          </a:solidFill>
                          <a:latin typeface="Calibri"/>
                        </a:rPr>
                        <a:t>COMUNA No.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ctr"/>
                      <a:r>
                        <a:rPr lang="es-ES" sz="1400" b="1" i="0" u="none" strike="noStrike" dirty="0" smtClean="0">
                          <a:solidFill>
                            <a:schemeClr val="bg1"/>
                          </a:solidFill>
                          <a:latin typeface="Calibri"/>
                        </a:rPr>
                        <a:t>PARQUES NUEVOS</a:t>
                      </a:r>
                      <a:endParaRPr lang="es-ES" sz="1400" b="1" i="0" u="none" strike="noStrike" dirty="0">
                        <a:solidFill>
                          <a:schemeClr val="bg1"/>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ctr"/>
                      <a:r>
                        <a:rPr lang="es-ES" sz="1400" b="1" i="0" u="none" strike="noStrike" dirty="0" smtClean="0">
                          <a:solidFill>
                            <a:schemeClr val="bg1"/>
                          </a:solidFill>
                          <a:latin typeface="Calibri"/>
                        </a:rPr>
                        <a:t>PARQUES RECUPERADOS</a:t>
                      </a:r>
                      <a:endParaRPr lang="es-ES" sz="1400" b="1" i="0" u="none" strike="noStrike" dirty="0">
                        <a:solidFill>
                          <a:schemeClr val="bg1"/>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r>
              <a:tr h="238747">
                <a:tc>
                  <a:txBody>
                    <a:bodyPr/>
                    <a:lstStyle/>
                    <a:p>
                      <a:pPr algn="ctr" fontAlgn="ctr"/>
                      <a:r>
                        <a:rPr lang="es-ES" sz="1400" b="1" i="0" u="none" strike="noStrike" dirty="0">
                          <a:solidFill>
                            <a:schemeClr val="bg1"/>
                          </a:solidFill>
                          <a:latin typeface="Calibri"/>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38747">
                <a:tc>
                  <a:txBody>
                    <a:bodyPr/>
                    <a:lstStyle/>
                    <a:p>
                      <a:pPr algn="ctr" fontAlgn="ctr"/>
                      <a:r>
                        <a:rPr lang="es-ES" sz="1400" b="1" i="0" u="none" strike="noStrike" dirty="0">
                          <a:solidFill>
                            <a:schemeClr val="bg1"/>
                          </a:solidFill>
                          <a:latin typeface="Calibri"/>
                        </a:rPr>
                        <a:t>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a:solidFill>
                            <a:schemeClr val="bg1"/>
                          </a:solidFill>
                          <a:effectLst/>
                          <a:latin typeface="Calibri" pitchFamily="34" charset="0"/>
                          <a:cs typeface="Calibri" pitchFamily="34" charset="0"/>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a:solidFill>
                            <a:schemeClr val="bg1"/>
                          </a:solidFill>
                          <a:effectLst/>
                          <a:latin typeface="Calibri" pitchFamily="34" charset="0"/>
                          <a:cs typeface="Calibri" pitchFamily="34" charset="0"/>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66"/>
                    </a:solidFill>
                  </a:tcPr>
                </a:tc>
              </a:tr>
              <a:tr h="250685">
                <a:tc>
                  <a:txBody>
                    <a:bodyPr/>
                    <a:lstStyle/>
                    <a:p>
                      <a:pPr algn="ctr" fontAlgn="ctr"/>
                      <a:r>
                        <a:rPr lang="es-ES" sz="1400" b="1" i="0" u="none" strike="noStrike" dirty="0">
                          <a:solidFill>
                            <a:schemeClr val="bg1"/>
                          </a:solidFill>
                          <a:latin typeface="Calibri"/>
                        </a:rPr>
                        <a:t>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00FF"/>
                    </a:solidFill>
                  </a:tcPr>
                </a:tc>
                <a:tc>
                  <a:txBody>
                    <a:bodyPr/>
                    <a:lstStyle/>
                    <a:p>
                      <a:pPr algn="ctr" fontAlgn="b"/>
                      <a:r>
                        <a:rPr lang="es-ES" sz="1400" b="1" i="0" u="none" strike="noStrike" dirty="0">
                          <a:solidFill>
                            <a:schemeClr val="bg1"/>
                          </a:solidFill>
                          <a:effectLst/>
                          <a:latin typeface="Calibri" pitchFamily="34" charset="0"/>
                          <a:cs typeface="Calibri" pitchFamily="34" charset="0"/>
                        </a:rPr>
                        <a:t>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r>
              <a:tr h="489430">
                <a:tc>
                  <a:txBody>
                    <a:bodyPr/>
                    <a:lstStyle/>
                    <a:p>
                      <a:pPr algn="ctr" fontAlgn="ctr"/>
                      <a:r>
                        <a:rPr lang="es-ES" sz="1400" b="1" i="0" u="none" strike="noStrike" dirty="0" smtClean="0">
                          <a:solidFill>
                            <a:schemeClr val="bg1"/>
                          </a:solidFill>
                          <a:latin typeface="Calibri"/>
                        </a:rPr>
                        <a:t>TOTAL PARQUES</a:t>
                      </a:r>
                      <a:endParaRPr lang="es-ES" sz="1400" b="1" i="0" u="none" strike="noStrike" dirty="0">
                        <a:solidFill>
                          <a:schemeClr val="bg1"/>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marL="0" algn="ctr" rtl="0" eaLnBrk="1" fontAlgn="ctr" latinLnBrk="0" hangingPunct="1"/>
                      <a:r>
                        <a:rPr kumimoji="0" lang="es-ES" sz="1400" b="1" i="0" u="none" strike="noStrike" kern="1200" dirty="0" smtClean="0">
                          <a:solidFill>
                            <a:schemeClr val="bg1"/>
                          </a:solidFill>
                          <a:latin typeface="Calibri"/>
                          <a:ea typeface="+mn-ea"/>
                          <a:cs typeface="+mn-cs"/>
                        </a:rPr>
                        <a:t>22</a:t>
                      </a:r>
                      <a:endParaRPr kumimoji="0" lang="es-ES" sz="1400" b="1" i="0" u="none" strike="noStrike" kern="1200" dirty="0">
                        <a:solidFill>
                          <a:schemeClr val="bg1"/>
                        </a:solidFill>
                        <a:latin typeface="Calibri"/>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c>
                  <a:txBody>
                    <a:bodyPr/>
                    <a:lstStyle/>
                    <a:p>
                      <a:pPr marL="0" algn="ctr" rtl="0" eaLnBrk="1" fontAlgn="ctr" latinLnBrk="0" hangingPunct="1"/>
                      <a:r>
                        <a:rPr kumimoji="0" lang="es-ES" sz="1400" b="1" i="0" u="none" strike="noStrike" kern="1200" dirty="0" smtClean="0">
                          <a:solidFill>
                            <a:schemeClr val="bg1"/>
                          </a:solidFill>
                          <a:latin typeface="Calibri"/>
                          <a:ea typeface="+mn-ea"/>
                          <a:cs typeface="+mn-cs"/>
                        </a:rPr>
                        <a:t>142</a:t>
                      </a:r>
                      <a:endParaRPr kumimoji="0" lang="es-ES" sz="1400" b="1" i="0" u="none" strike="noStrike" kern="1200" dirty="0">
                        <a:solidFill>
                          <a:schemeClr val="bg1"/>
                        </a:solidFill>
                        <a:latin typeface="Calibri"/>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65000"/>
                      </a:schemeClr>
                    </a:solidFill>
                  </a:tcPr>
                </a:tc>
              </a:tr>
            </a:tbl>
          </a:graphicData>
        </a:graphic>
      </p:graphicFrame>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268760"/>
            <a:ext cx="3007883" cy="225591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417" y="3645024"/>
            <a:ext cx="3007882" cy="2255912"/>
          </a:xfrm>
          <a:prstGeom prst="rect">
            <a:avLst/>
          </a:prstGeom>
        </p:spPr>
      </p:pic>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2 CuadroTexto"/>
          <p:cNvSpPr txBox="1">
            <a:spLocks noChangeArrowheads="1"/>
          </p:cNvSpPr>
          <p:nvPr/>
        </p:nvSpPr>
        <p:spPr bwMode="auto">
          <a:xfrm>
            <a:off x="7704138" y="6429375"/>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1400" b="1">
                <a:solidFill>
                  <a:schemeClr val="bg1"/>
                </a:solidFill>
                <a:latin typeface="Tw Cen MT Condensed Extra Bold" pitchFamily="34" charset="0"/>
              </a:rPr>
              <a:t>BELEN</a:t>
            </a:r>
          </a:p>
        </p:txBody>
      </p:sp>
      <p:sp>
        <p:nvSpPr>
          <p:cNvPr id="11" name="10 Rectángulo"/>
          <p:cNvSpPr/>
          <p:nvPr/>
        </p:nvSpPr>
        <p:spPr>
          <a:xfrm>
            <a:off x="1951456" y="357166"/>
            <a:ext cx="5572872"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solidFill>
                  <a:srgbClr val="002060"/>
                </a:solidFill>
                <a:effectLst>
                  <a:outerShdw blurRad="76200" dist="50800" dir="5400000" algn="tl" rotWithShape="0">
                    <a:srgbClr val="000000">
                      <a:alpha val="65000"/>
                    </a:srgbClr>
                  </a:outerShdw>
                </a:effectLst>
                <a:latin typeface="Tw Cen MT Condensed Extra Bold" pitchFamily="34" charset="0"/>
                <a:ea typeface="+mj-ea"/>
                <a:cs typeface="+mj-cs"/>
              </a:rPr>
              <a:t>PARQUES Y ZONAS VERDES</a:t>
            </a:r>
            <a:endParaRPr lang="es-ES" sz="4000" b="1" spc="50" dirty="0">
              <a:ln w="11430"/>
              <a:solidFill>
                <a:srgbClr val="002060"/>
              </a:solidFill>
              <a:effectLst>
                <a:outerShdw blurRad="76200" dist="50800" dir="5400000" algn="tl" rotWithShape="0">
                  <a:srgbClr val="000000">
                    <a:alpha val="65000"/>
                  </a:srgbClr>
                </a:outerShdw>
              </a:effectLst>
            </a:endParaRPr>
          </a:p>
        </p:txBody>
      </p:sp>
      <p:sp>
        <p:nvSpPr>
          <p:cNvPr id="14342" name="12 Rectángulo"/>
          <p:cNvSpPr>
            <a:spLocks noChangeArrowheads="1"/>
          </p:cNvSpPr>
          <p:nvPr/>
        </p:nvSpPr>
        <p:spPr bwMode="auto">
          <a:xfrm>
            <a:off x="323850" y="1292567"/>
            <a:ext cx="84963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ES" b="1" dirty="0" smtClean="0"/>
              <a:t>Se realizó embellecimiento a separadores, triángulos y zonas verdes con la siembra de 24.831 especies Ornamentales Donadas por COPIFAM, FONTAINEBLEAU,</a:t>
            </a:r>
            <a:r>
              <a:rPr lang="es-ES" b="1" dirty="0" smtClean="0">
                <a:solidFill>
                  <a:srgbClr val="FFC000"/>
                </a:solidFill>
              </a:rPr>
              <a:t> </a:t>
            </a:r>
            <a:r>
              <a:rPr lang="es-ES" b="1" dirty="0" smtClean="0"/>
              <a:t>UNIVERSIDAD CUN, TOLITUR, INSPECCION AMBIENTAL</a:t>
            </a:r>
            <a:endParaRPr lang="es-ES"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2924944"/>
            <a:ext cx="2675853" cy="2006890"/>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2924944"/>
            <a:ext cx="2675853" cy="200689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2924944"/>
            <a:ext cx="2675853" cy="2006890"/>
          </a:xfrm>
          <a:prstGeom prst="rect">
            <a:avLst/>
          </a:prstGeom>
        </p:spPr>
      </p:pic>
    </p:spTree>
    <p:extLst>
      <p:ext uri="{BB962C8B-B14F-4D97-AF65-F5344CB8AC3E}">
        <p14:creationId xmlns:p14="http://schemas.microsoft.com/office/powerpoint/2010/main" val="158651146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2 CuadroTexto"/>
          <p:cNvSpPr txBox="1">
            <a:spLocks noChangeArrowheads="1"/>
          </p:cNvSpPr>
          <p:nvPr/>
        </p:nvSpPr>
        <p:spPr bwMode="auto">
          <a:xfrm>
            <a:off x="7704138" y="6429375"/>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1400" b="1">
                <a:solidFill>
                  <a:schemeClr val="bg1"/>
                </a:solidFill>
                <a:latin typeface="Tw Cen MT Condensed Extra Bold" pitchFamily="34" charset="0"/>
              </a:rPr>
              <a:t>BELEN</a:t>
            </a:r>
          </a:p>
        </p:txBody>
      </p:sp>
      <p:sp>
        <p:nvSpPr>
          <p:cNvPr id="11" name="10 Rectángulo"/>
          <p:cNvSpPr/>
          <p:nvPr/>
        </p:nvSpPr>
        <p:spPr>
          <a:xfrm>
            <a:off x="1951456" y="357166"/>
            <a:ext cx="5572872"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CO" sz="4000" b="1" spc="50" dirty="0">
                <a:ln w="11430"/>
                <a:solidFill>
                  <a:srgbClr val="002060"/>
                </a:solidFill>
                <a:effectLst>
                  <a:outerShdw blurRad="76200" dist="50800" dir="5400000" algn="tl" rotWithShape="0">
                    <a:srgbClr val="000000">
                      <a:alpha val="65000"/>
                    </a:srgbClr>
                  </a:outerShdw>
                </a:effectLst>
                <a:latin typeface="Tw Cen MT Condensed Extra Bold" pitchFamily="34" charset="0"/>
                <a:ea typeface="+mj-ea"/>
                <a:cs typeface="+mj-cs"/>
              </a:rPr>
              <a:t>PARQUES Y ZONAS VERDES</a:t>
            </a:r>
            <a:endParaRPr lang="es-ES" sz="4000" b="1" spc="50" dirty="0">
              <a:ln w="11430"/>
              <a:solidFill>
                <a:srgbClr val="002060"/>
              </a:solidFill>
              <a:effectLst>
                <a:outerShdw blurRad="76200" dist="50800" dir="5400000" algn="tl" rotWithShape="0">
                  <a:srgbClr val="000000">
                    <a:alpha val="65000"/>
                  </a:srgbClr>
                </a:outerShdw>
              </a:effectLst>
            </a:endParaRPr>
          </a:p>
        </p:txBody>
      </p:sp>
      <p:sp>
        <p:nvSpPr>
          <p:cNvPr id="14342" name="12 Rectángulo"/>
          <p:cNvSpPr>
            <a:spLocks noChangeArrowheads="1"/>
          </p:cNvSpPr>
          <p:nvPr/>
        </p:nvSpPr>
        <p:spPr bwMode="auto">
          <a:xfrm>
            <a:off x="323850" y="1292567"/>
            <a:ext cx="84963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ES" b="1" dirty="0" smtClean="0"/>
              <a:t>Se celebró contrato por $ 399’242.390  para </a:t>
            </a:r>
            <a:r>
              <a:rPr lang="es-CO" b="1" dirty="0"/>
              <a:t>ESTABLECIMIENTO DE JARDINES Y MANTENIMIENTO DE LOS MISMOS, PARA LA CARRERA QUINTA ENTRE CALLE 10 Y CALLE 44, AVENIDA MIROLINDO Y AVENIDA PEDRO TAFUR DE LA CIUDAD DE IBAGUE</a:t>
            </a:r>
            <a:r>
              <a:rPr lang="es-ES" b="1" dirty="0"/>
              <a:t>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2924944"/>
            <a:ext cx="2845323" cy="2133992"/>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2924944"/>
            <a:ext cx="2845323" cy="2133992"/>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168" y="2924944"/>
            <a:ext cx="2845323" cy="2133992"/>
          </a:xfrm>
          <a:prstGeom prst="rect">
            <a:avLst/>
          </a:prstGeom>
        </p:spPr>
      </p:pic>
    </p:spTree>
    <p:extLst>
      <p:ext uri="{BB962C8B-B14F-4D97-AF65-F5344CB8AC3E}">
        <p14:creationId xmlns:p14="http://schemas.microsoft.com/office/powerpoint/2010/main" val="538824950"/>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17414"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17417"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8"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9"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850" y="-18732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7424"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85776"/>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PLAZAS DE MERCADO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17427" name="22 CuadroTexto"/>
          <p:cNvSpPr txBox="1">
            <a:spLocks noChangeArrowheads="1"/>
          </p:cNvSpPr>
          <p:nvPr/>
        </p:nvSpPr>
        <p:spPr bwMode="auto">
          <a:xfrm>
            <a:off x="1009650" y="1340768"/>
            <a:ext cx="67691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000" dirty="0" smtClean="0">
                <a:ea typeface="Times New Roman" pitchFamily="18" charset="0"/>
                <a:cs typeface="Arial" charset="0"/>
              </a:rPr>
              <a:t>Se han realizado actividades de recuperación y mantenimiento en las 4 Plazas de mercado, siendo la mas significativa la obra </a:t>
            </a:r>
            <a:r>
              <a:rPr lang="es-ES" sz="2000" dirty="0" err="1" smtClean="0">
                <a:ea typeface="Times New Roman" pitchFamily="18" charset="0"/>
                <a:cs typeface="Arial" charset="0"/>
              </a:rPr>
              <a:t>hidro</a:t>
            </a:r>
            <a:r>
              <a:rPr lang="es-ES" sz="2000" dirty="0" smtClean="0">
                <a:ea typeface="Times New Roman" pitchFamily="18" charset="0"/>
                <a:cs typeface="Arial" charset="0"/>
              </a:rPr>
              <a:t>-sanitaria en el sector de las famas de la Plaza el Jardín por un valor de </a:t>
            </a:r>
          </a:p>
          <a:p>
            <a:pPr algn="ctr" eaLnBrk="1" hangingPunct="1"/>
            <a:r>
              <a:rPr lang="es-ES" sz="2000" dirty="0" smtClean="0">
                <a:ea typeface="Times New Roman" pitchFamily="18" charset="0"/>
                <a:cs typeface="Arial" charset="0"/>
              </a:rPr>
              <a:t>$ 56’000.000</a:t>
            </a:r>
            <a:endParaRPr lang="es-ES" sz="2000" dirty="0">
              <a:ea typeface="Times New Roman" pitchFamily="18" charset="0"/>
              <a:cs typeface="Arial" charset="0"/>
            </a:endParaRPr>
          </a:p>
          <a:p>
            <a:pPr algn="ctr" eaLnBrk="1" hangingPunct="1"/>
            <a:endParaRPr lang="es-ES" sz="2000" dirty="0">
              <a:ea typeface="Times New Roman" pitchFamily="18" charset="0"/>
              <a:cs typeface="Arial" charset="0"/>
            </a:endParaRPr>
          </a:p>
          <a:p>
            <a:pPr algn="ctr" eaLnBrk="1" hangingPunct="1"/>
            <a:endParaRPr lang="es-ES" sz="2000" dirty="0">
              <a:ea typeface="Times New Roman" pitchFamily="18" charset="0"/>
              <a:cs typeface="Arial" charset="0"/>
            </a:endParaRPr>
          </a:p>
        </p:txBody>
      </p:sp>
      <p:pic>
        <p:nvPicPr>
          <p:cNvPr id="2" name="1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544" y="3085041"/>
            <a:ext cx="2152849" cy="2870465"/>
          </a:xfrm>
          <a:prstGeom prst="rect">
            <a:avLst/>
          </a:prstGeom>
        </p:spPr>
      </p:pic>
      <p:pic>
        <p:nvPicPr>
          <p:cNvPr id="3" name="2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68104" y="3112294"/>
            <a:ext cx="3790949" cy="2843212"/>
          </a:xfrm>
          <a:prstGeom prst="rect">
            <a:avLst/>
          </a:prstGeom>
        </p:spPr>
      </p:pic>
      <p:pic>
        <p:nvPicPr>
          <p:cNvPr id="4" name="3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56536" y="3112294"/>
            <a:ext cx="2119164" cy="2825552"/>
          </a:xfrm>
          <a:prstGeom prst="rect">
            <a:avLst/>
          </a:prstGeo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18438"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18441"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442"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443"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8448"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85776"/>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PLAZAS DE MERCADO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18450" name="25 CuadroTexto"/>
          <p:cNvSpPr txBox="1">
            <a:spLocks noChangeArrowheads="1"/>
          </p:cNvSpPr>
          <p:nvPr/>
        </p:nvSpPr>
        <p:spPr bwMode="auto">
          <a:xfrm>
            <a:off x="0" y="857250"/>
            <a:ext cx="8429625"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dirty="0"/>
          </a:p>
          <a:p>
            <a:pPr algn="ctr" eaLnBrk="1" hangingPunct="1"/>
            <a:r>
              <a:rPr lang="es-ES" sz="1600" b="1" dirty="0"/>
              <a:t>   </a:t>
            </a:r>
            <a:r>
              <a:rPr lang="es-ES" sz="1600" b="1" dirty="0">
                <a:latin typeface="Rockwell Extra Bold" pitchFamily="18" charset="0"/>
              </a:rPr>
              <a:t>CONSOLIDADO ACTIVIDADES </a:t>
            </a:r>
            <a:r>
              <a:rPr lang="es-ES" sz="1600" b="1" dirty="0" smtClean="0">
                <a:latin typeface="Rockwell Extra Bold" pitchFamily="18" charset="0"/>
              </a:rPr>
              <a:t>OCTUBRE 31 DE 2014</a:t>
            </a:r>
            <a:endParaRPr lang="es-ES" sz="1600" b="1" dirty="0">
              <a:latin typeface="Rockwell Extra Bold" pitchFamily="18" charset="0"/>
            </a:endParaRPr>
          </a:p>
          <a:p>
            <a:pPr algn="ctr" eaLnBrk="1" hangingPunct="1"/>
            <a:endParaRPr lang="es-ES" sz="1600" dirty="0"/>
          </a:p>
          <a:p>
            <a:pPr algn="ctr" eaLnBrk="1" hangingPunct="1"/>
            <a:endParaRPr lang="es-ES" sz="1600" dirty="0"/>
          </a:p>
          <a:p>
            <a:pPr algn="ctr" eaLnBrk="1" hangingPunct="1"/>
            <a:endParaRPr lang="es-ES" sz="1600" dirty="0"/>
          </a:p>
          <a:p>
            <a:pPr algn="ctr" eaLnBrk="1" hangingPunct="1"/>
            <a:endParaRPr lang="es-ES" sz="1400" dirty="0"/>
          </a:p>
          <a:p>
            <a:pPr algn="ctr" eaLnBrk="1" hangingPunct="1"/>
            <a:endParaRPr lang="es-ES" sz="1600" dirty="0"/>
          </a:p>
          <a:p>
            <a:pPr algn="ctr" eaLnBrk="1" hangingPunct="1"/>
            <a:endParaRPr lang="es-ES" sz="1600" dirty="0"/>
          </a:p>
          <a:p>
            <a:pPr algn="ctr" eaLnBrk="1" hangingPunct="1"/>
            <a:endParaRPr lang="es-ES" sz="1600" dirty="0"/>
          </a:p>
          <a:p>
            <a:pPr algn="ctr" eaLnBrk="1" hangingPunct="1"/>
            <a:endParaRPr lang="es-ES" sz="1600" dirty="0"/>
          </a:p>
          <a:p>
            <a:pPr algn="ctr" eaLnBrk="1" hangingPunct="1"/>
            <a:endParaRPr lang="es-ES" sz="1600" dirty="0"/>
          </a:p>
          <a:p>
            <a:pPr algn="ctr" eaLnBrk="1" hangingPunct="1"/>
            <a:endParaRPr lang="es-ES" sz="1600" dirty="0"/>
          </a:p>
          <a:p>
            <a:pPr eaLnBrk="1" hangingPunct="1"/>
            <a:endParaRPr lang="es-ES" dirty="0"/>
          </a:p>
        </p:txBody>
      </p:sp>
      <p:graphicFrame>
        <p:nvGraphicFramePr>
          <p:cNvPr id="25" name="24 Tabla"/>
          <p:cNvGraphicFramePr>
            <a:graphicFrameLocks noGrp="1"/>
          </p:cNvGraphicFramePr>
          <p:nvPr>
            <p:extLst>
              <p:ext uri="{D42A27DB-BD31-4B8C-83A1-F6EECF244321}">
                <p14:modId xmlns:p14="http://schemas.microsoft.com/office/powerpoint/2010/main" val="1543933688"/>
              </p:ext>
            </p:extLst>
          </p:nvPr>
        </p:nvGraphicFramePr>
        <p:xfrm>
          <a:off x="1676091" y="1565275"/>
          <a:ext cx="5776229" cy="1550989"/>
        </p:xfrm>
        <a:graphic>
          <a:graphicData uri="http://schemas.openxmlformats.org/drawingml/2006/table">
            <a:tbl>
              <a:tblPr/>
              <a:tblGrid>
                <a:gridCol w="1687958"/>
                <a:gridCol w="1362757"/>
                <a:gridCol w="1362757"/>
                <a:gridCol w="1362757"/>
              </a:tblGrid>
              <a:tr h="436334">
                <a:tc>
                  <a:txBody>
                    <a:bodyPr/>
                    <a:lstStyle/>
                    <a:p>
                      <a:pPr algn="ctr" fontAlgn="ctr"/>
                      <a:r>
                        <a:rPr lang="es-ES" sz="1400" b="1" i="0" u="none" strike="noStrike" dirty="0">
                          <a:solidFill>
                            <a:srgbClr val="000000"/>
                          </a:solidFill>
                          <a:latin typeface="Calibri"/>
                        </a:rPr>
                        <a:t>PLAZAS DE MERCADO</a:t>
                      </a:r>
                    </a:p>
                  </a:txBody>
                  <a:tcPr marL="9526" marR="9526" marT="95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400" b="1" i="0" u="none" strike="noStrike" dirty="0" smtClean="0">
                          <a:solidFill>
                            <a:srgbClr val="000000"/>
                          </a:solidFill>
                          <a:latin typeface="Calibri"/>
                        </a:rPr>
                        <a:t>CONTRATOS DE USO</a:t>
                      </a:r>
                      <a:endParaRPr lang="es-ES" sz="1400" b="1" i="0" u="none" strike="noStrike" dirty="0">
                        <a:solidFill>
                          <a:srgbClr val="000000"/>
                        </a:solidFill>
                        <a:latin typeface="Calibri"/>
                      </a:endParaRPr>
                    </a:p>
                  </a:txBody>
                  <a:tcPr marL="9526" marR="9526" marT="95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400" b="1" i="0" u="none" strike="noStrike" dirty="0" smtClean="0">
                          <a:solidFill>
                            <a:srgbClr val="000000"/>
                          </a:solidFill>
                          <a:latin typeface="Calibri"/>
                        </a:rPr>
                        <a:t>ADJUDICACIONES</a:t>
                      </a:r>
                      <a:endParaRPr lang="es-ES" sz="1400" b="1" i="0" u="none" strike="noStrike" dirty="0">
                        <a:solidFill>
                          <a:srgbClr val="000000"/>
                        </a:solidFill>
                        <a:latin typeface="Calibri"/>
                      </a:endParaRPr>
                    </a:p>
                  </a:txBody>
                  <a:tcPr marL="9526" marR="9526" marT="95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400" b="1" i="0" u="none" strike="noStrike" dirty="0" smtClean="0">
                          <a:solidFill>
                            <a:srgbClr val="000000"/>
                          </a:solidFill>
                          <a:latin typeface="Calibri"/>
                        </a:rPr>
                        <a:t>CESIONES</a:t>
                      </a:r>
                      <a:endParaRPr lang="es-ES" sz="1400" b="1" i="0" u="none" strike="noStrike" dirty="0">
                        <a:solidFill>
                          <a:srgbClr val="000000"/>
                        </a:solidFill>
                        <a:latin typeface="Calibri"/>
                      </a:endParaRPr>
                    </a:p>
                  </a:txBody>
                  <a:tcPr marL="9526" marR="9526" marT="95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931">
                <a:tc>
                  <a:txBody>
                    <a:bodyPr/>
                    <a:lstStyle/>
                    <a:p>
                      <a:pPr algn="ctr" fontAlgn="b"/>
                      <a:r>
                        <a:rPr lang="es-ES" sz="1400" b="1" i="0" u="none" strike="noStrike" dirty="0">
                          <a:solidFill>
                            <a:srgbClr val="000000"/>
                          </a:solidFill>
                          <a:latin typeface="Calibri"/>
                        </a:rPr>
                        <a:t>PLAZA LA 14</a:t>
                      </a: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9</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7</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931">
                <a:tc>
                  <a:txBody>
                    <a:bodyPr/>
                    <a:lstStyle/>
                    <a:p>
                      <a:pPr algn="ctr" fontAlgn="b"/>
                      <a:r>
                        <a:rPr lang="es-ES" sz="1400" b="1" i="0" u="none" strike="noStrike" dirty="0">
                          <a:solidFill>
                            <a:srgbClr val="000000"/>
                          </a:solidFill>
                          <a:latin typeface="Calibri"/>
                        </a:rPr>
                        <a:t>PLAZA LA 21</a:t>
                      </a: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8</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3</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4</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931">
                <a:tc>
                  <a:txBody>
                    <a:bodyPr/>
                    <a:lstStyle/>
                    <a:p>
                      <a:pPr algn="ctr" fontAlgn="b"/>
                      <a:r>
                        <a:rPr lang="es-ES" sz="1400" b="1" i="0" u="none" strike="noStrike" dirty="0">
                          <a:solidFill>
                            <a:srgbClr val="000000"/>
                          </a:solidFill>
                          <a:latin typeface="Calibri"/>
                        </a:rPr>
                        <a:t>PLAZA LA 28</a:t>
                      </a: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4</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1</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ES" sz="1400" b="0" i="0" u="none" strike="noStrike" dirty="0" smtClean="0">
                          <a:solidFill>
                            <a:srgbClr val="000000"/>
                          </a:solidFill>
                          <a:latin typeface="Calibri"/>
                        </a:rPr>
                        <a:t>3</a:t>
                      </a: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931">
                <a:tc>
                  <a:txBody>
                    <a:bodyPr/>
                    <a:lstStyle/>
                    <a:p>
                      <a:pPr algn="ctr" fontAlgn="b"/>
                      <a:r>
                        <a:rPr lang="es-ES" sz="1400" b="1" i="0" u="none" strike="noStrike" dirty="0">
                          <a:solidFill>
                            <a:srgbClr val="000000"/>
                          </a:solidFill>
                          <a:latin typeface="Calibri"/>
                        </a:rPr>
                        <a:t>PLAZA EL JARDIN</a:t>
                      </a: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10</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7</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smtClean="0">
                          <a:solidFill>
                            <a:srgbClr val="000000"/>
                          </a:solidFill>
                          <a:latin typeface="Calibri"/>
                        </a:rPr>
                        <a:t>4</a:t>
                      </a:r>
                      <a:endParaRPr lang="es-ES" sz="1400" b="0"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931">
                <a:tc>
                  <a:txBody>
                    <a:bodyPr/>
                    <a:lstStyle/>
                    <a:p>
                      <a:pPr algn="ctr" fontAlgn="b"/>
                      <a:r>
                        <a:rPr lang="es-ES" sz="1400" b="1" i="0" u="none" strike="noStrike" dirty="0">
                          <a:solidFill>
                            <a:srgbClr val="000000"/>
                          </a:solidFill>
                          <a:latin typeface="Calibri"/>
                        </a:rPr>
                        <a:t>TOTAL</a:t>
                      </a: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400" b="1" i="0" u="none" strike="noStrike" dirty="0" smtClean="0">
                          <a:solidFill>
                            <a:srgbClr val="000000"/>
                          </a:solidFill>
                          <a:latin typeface="Calibri"/>
                        </a:rPr>
                        <a:t>31</a:t>
                      </a:r>
                      <a:endParaRPr lang="es-ES" sz="1400" b="1"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400" b="1" i="0" u="none" strike="noStrike" dirty="0" smtClean="0">
                          <a:solidFill>
                            <a:srgbClr val="000000"/>
                          </a:solidFill>
                          <a:latin typeface="Calibri"/>
                        </a:rPr>
                        <a:t>18</a:t>
                      </a:r>
                      <a:endParaRPr lang="es-ES" sz="1400" b="1"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400" b="1" i="0" u="none" strike="noStrike" dirty="0" smtClean="0">
                          <a:solidFill>
                            <a:srgbClr val="000000"/>
                          </a:solidFill>
                          <a:latin typeface="Calibri"/>
                        </a:rPr>
                        <a:t>18</a:t>
                      </a:r>
                      <a:endParaRPr lang="es-ES" sz="1400" b="1" i="0" u="none" strike="noStrike" dirty="0">
                        <a:solidFill>
                          <a:srgbClr val="000000"/>
                        </a:solidFill>
                        <a:latin typeface="Calibri"/>
                      </a:endParaRPr>
                    </a:p>
                  </a:txBody>
                  <a:tcPr marL="9526" marR="9526" marT="95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8495" name="Picture 2" descr="http://www.infibague.gov.co/images/stories/a2013sema/reunion%20plaza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0313" y="3429000"/>
            <a:ext cx="409575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19462"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19465"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466"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467"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9472"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85776"/>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PLAZAS DE MERCADO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32786" name="25 CuadroTexto"/>
          <p:cNvSpPr txBox="1">
            <a:spLocks noChangeArrowheads="1"/>
          </p:cNvSpPr>
          <p:nvPr/>
        </p:nvSpPr>
        <p:spPr bwMode="auto">
          <a:xfrm>
            <a:off x="0" y="857250"/>
            <a:ext cx="842962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s-ES" sz="1600" b="1" dirty="0" smtClean="0"/>
          </a:p>
          <a:p>
            <a:pPr algn="ctr" eaLnBrk="1" hangingPunct="1">
              <a:defRPr/>
            </a:pPr>
            <a:r>
              <a:rPr lang="es-ES" sz="1600" b="1" dirty="0" smtClean="0"/>
              <a:t>    </a:t>
            </a:r>
          </a:p>
          <a:p>
            <a:pPr algn="ctr" eaLnBrk="1" hangingPunct="1">
              <a:defRPr/>
            </a:pPr>
            <a:r>
              <a:rPr lang="es-ES" sz="2800" b="1" dirty="0" smtClean="0">
                <a:solidFill>
                  <a:schemeClr val="bg2">
                    <a:lumMod val="25000"/>
                  </a:schemeClr>
                </a:solidFill>
                <a:effectLst>
                  <a:outerShdw blurRad="38100" dist="38100" dir="2700000" algn="tl">
                    <a:srgbClr val="C0C0C0"/>
                  </a:outerShdw>
                </a:effectLst>
                <a:latin typeface="Rockwell Extra Bold" pitchFamily="18" charset="0"/>
                <a:cs typeface="Aharoni" pitchFamily="2" charset="-79"/>
              </a:rPr>
              <a:t>GESTION DE RECUPERACION DE CARTERA 2014</a:t>
            </a:r>
          </a:p>
          <a:p>
            <a:pPr algn="ctr" eaLnBrk="1" hangingPunct="1">
              <a:defRPr/>
            </a:pPr>
            <a:endParaRPr lang="es-ES" sz="1600" dirty="0" smtClean="0"/>
          </a:p>
          <a:p>
            <a:pPr algn="ctr" eaLnBrk="1" hangingPunct="1">
              <a:defRPr/>
            </a:pPr>
            <a:endParaRPr lang="es-ES" sz="1600" dirty="0" smtClean="0"/>
          </a:p>
          <a:p>
            <a:pPr algn="ctr" eaLnBrk="1" hangingPunct="1">
              <a:defRPr/>
            </a:pPr>
            <a:endParaRPr lang="es-ES" sz="1600" dirty="0" smtClean="0"/>
          </a:p>
          <a:p>
            <a:pPr algn="ctr" eaLnBrk="1" hangingPunct="1">
              <a:defRPr/>
            </a:pPr>
            <a:endParaRPr lang="es-ES" sz="1400" dirty="0" smtClean="0"/>
          </a:p>
          <a:p>
            <a:pPr algn="ctr" eaLnBrk="1" hangingPunct="1">
              <a:defRPr/>
            </a:pPr>
            <a:endParaRPr lang="es-ES" sz="1600" dirty="0" smtClean="0"/>
          </a:p>
          <a:p>
            <a:pPr algn="ctr" eaLnBrk="1" hangingPunct="1">
              <a:defRPr/>
            </a:pPr>
            <a:endParaRPr lang="es-ES" sz="1600" dirty="0" smtClean="0"/>
          </a:p>
          <a:p>
            <a:pPr algn="ctr" eaLnBrk="1" hangingPunct="1">
              <a:defRPr/>
            </a:pPr>
            <a:endParaRPr lang="es-ES" sz="1600" dirty="0" smtClean="0"/>
          </a:p>
          <a:p>
            <a:pPr algn="ctr" eaLnBrk="1" hangingPunct="1">
              <a:defRPr/>
            </a:pPr>
            <a:endParaRPr lang="es-ES" sz="1600" dirty="0" smtClean="0"/>
          </a:p>
          <a:p>
            <a:pPr algn="ctr" eaLnBrk="1" hangingPunct="1">
              <a:defRPr/>
            </a:pPr>
            <a:endParaRPr lang="es-ES" sz="1600" dirty="0" smtClean="0"/>
          </a:p>
          <a:p>
            <a:pPr algn="ctr" eaLnBrk="1" hangingPunct="1">
              <a:defRPr/>
            </a:pPr>
            <a:endParaRPr lang="es-ES" sz="1600" dirty="0" smtClean="0"/>
          </a:p>
          <a:p>
            <a:pPr eaLnBrk="1" hangingPunct="1">
              <a:defRPr/>
            </a:pPr>
            <a:endParaRPr lang="es-ES" dirty="0" smtClean="0"/>
          </a:p>
        </p:txBody>
      </p:sp>
      <p:graphicFrame>
        <p:nvGraphicFramePr>
          <p:cNvPr id="25" name="24 Tabla"/>
          <p:cNvGraphicFramePr>
            <a:graphicFrameLocks noGrp="1"/>
          </p:cNvGraphicFramePr>
          <p:nvPr/>
        </p:nvGraphicFramePr>
        <p:xfrm>
          <a:off x="-150813" y="2536825"/>
          <a:ext cx="9445627" cy="1878012"/>
        </p:xfrm>
        <a:graphic>
          <a:graphicData uri="http://schemas.openxmlformats.org/drawingml/2006/table">
            <a:tbl>
              <a:tblPr/>
              <a:tblGrid>
                <a:gridCol w="1020999"/>
                <a:gridCol w="819154"/>
                <a:gridCol w="800577"/>
                <a:gridCol w="800577"/>
                <a:gridCol w="857760"/>
                <a:gridCol w="857760"/>
                <a:gridCol w="857760"/>
                <a:gridCol w="857760"/>
                <a:gridCol w="857760"/>
                <a:gridCol w="857760"/>
                <a:gridCol w="857760"/>
              </a:tblGrid>
              <a:tr h="436385">
                <a:tc>
                  <a:txBody>
                    <a:bodyPr/>
                    <a:lstStyle/>
                    <a:p>
                      <a:pPr algn="ctr" fontAlgn="ctr"/>
                      <a:r>
                        <a:rPr lang="es-ES" sz="1200" b="1" i="0" u="none" strike="noStrike" dirty="0">
                          <a:solidFill>
                            <a:srgbClr val="000000"/>
                          </a:solidFill>
                          <a:latin typeface="Calibri"/>
                        </a:rPr>
                        <a:t>PLAZAS DE MERCADO</a:t>
                      </a: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ENERO</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FEBRERO</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MARZO</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ABRIL</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MAYO</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JUNIO</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JULIO</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AGOSTO</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SEPTIEMBRE</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es-ES" sz="1200" b="1" i="0" u="none" strike="noStrike" dirty="0" smtClean="0">
                          <a:solidFill>
                            <a:srgbClr val="000000"/>
                          </a:solidFill>
                          <a:latin typeface="Calibri"/>
                        </a:rPr>
                        <a:t>OCTUBRE</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427888">
                <a:tc>
                  <a:txBody>
                    <a:bodyPr/>
                    <a:lstStyle/>
                    <a:p>
                      <a:pPr algn="ctr" fontAlgn="b"/>
                      <a:r>
                        <a:rPr lang="es-ES" sz="1200" b="1" i="0" u="none" strike="noStrike" dirty="0" smtClean="0">
                          <a:solidFill>
                            <a:srgbClr val="000000"/>
                          </a:solidFill>
                          <a:latin typeface="Calibri"/>
                        </a:rPr>
                        <a:t>PLAZA EL JARDIN</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3.921.266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12.835.661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2.135.203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4.585.235</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6.397.824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5.472.472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6.010.216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4.059.423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4.795.086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10.555.391</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957">
                <a:tc>
                  <a:txBody>
                    <a:bodyPr/>
                    <a:lstStyle/>
                    <a:p>
                      <a:pPr algn="ctr" fontAlgn="b"/>
                      <a:r>
                        <a:rPr lang="es-ES" sz="1200" b="1" i="0" u="none" strike="noStrike" dirty="0">
                          <a:solidFill>
                            <a:srgbClr val="000000"/>
                          </a:solidFill>
                          <a:latin typeface="Calibri"/>
                        </a:rPr>
                        <a:t>PLAZA LA </a:t>
                      </a:r>
                      <a:r>
                        <a:rPr lang="es-ES" sz="1200" b="1" i="0" u="none" strike="noStrike" dirty="0" smtClean="0">
                          <a:solidFill>
                            <a:srgbClr val="000000"/>
                          </a:solidFill>
                          <a:latin typeface="Calibri"/>
                        </a:rPr>
                        <a:t>14</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5.407.692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2.159.838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843.444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762.480</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2.987.018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1.930.987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4.227.598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3.343.633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895.597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2.668.878</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957">
                <a:tc>
                  <a:txBody>
                    <a:bodyPr/>
                    <a:lstStyle/>
                    <a:p>
                      <a:pPr algn="ctr" fontAlgn="b"/>
                      <a:r>
                        <a:rPr lang="es-ES" sz="1200" b="1" i="0" u="none" strike="noStrike" dirty="0">
                          <a:solidFill>
                            <a:srgbClr val="000000"/>
                          </a:solidFill>
                          <a:latin typeface="Calibri"/>
                        </a:rPr>
                        <a:t>PLAZA LA </a:t>
                      </a:r>
                      <a:r>
                        <a:rPr lang="es-ES" sz="1200" b="1" i="0" u="none" strike="noStrike" dirty="0" smtClean="0">
                          <a:solidFill>
                            <a:srgbClr val="000000"/>
                          </a:solidFill>
                          <a:latin typeface="Calibri"/>
                        </a:rPr>
                        <a:t>21</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15.238.722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6.651.849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3.371.479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8.458.670</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8.140.628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7.431.423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10.783.760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10.953.673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11.383.366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14.523.195</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868">
                <a:tc>
                  <a:txBody>
                    <a:bodyPr/>
                    <a:lstStyle/>
                    <a:p>
                      <a:pPr algn="ctr" fontAlgn="b"/>
                      <a:r>
                        <a:rPr lang="es-ES" sz="1200" b="1" i="0" u="none" strike="noStrike" dirty="0" smtClean="0">
                          <a:solidFill>
                            <a:srgbClr val="000000"/>
                          </a:solidFill>
                          <a:latin typeface="Calibri"/>
                        </a:rPr>
                        <a:t>PLAZA LA 28</a:t>
                      </a:r>
                      <a:endParaRPr lang="es-ES" sz="1200" b="1" i="0" u="none" strike="noStrike" dirty="0">
                        <a:solidFill>
                          <a:srgbClr val="000000"/>
                        </a:solidFill>
                        <a:latin typeface="Calibri"/>
                      </a:endParaRP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3.828.974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    15.202.745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2.611.510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4.472.458</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a:solidFill>
                            <a:srgbClr val="000000"/>
                          </a:solidFill>
                          <a:effectLst/>
                          <a:latin typeface="Calibri" pitchFamily="34" charset="0"/>
                          <a:cs typeface="Calibri" pitchFamily="34" charset="0"/>
                        </a:rPr>
                        <a:t>                  </a:t>
                      </a:r>
                      <a:r>
                        <a:rPr lang="es-ES" sz="1100" b="0" i="0" u="none" strike="noStrike" dirty="0" smtClean="0">
                          <a:solidFill>
                            <a:srgbClr val="000000"/>
                          </a:solidFill>
                          <a:effectLst/>
                          <a:latin typeface="Calibri" pitchFamily="34" charset="0"/>
                          <a:cs typeface="Calibri" pitchFamily="34" charset="0"/>
                        </a:rPr>
                        <a:t>5.089.286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5.415.566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4.541.224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11.854.042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a:solidFill>
                            <a:srgbClr val="000000"/>
                          </a:solidFill>
                          <a:effectLst/>
                          <a:latin typeface="Calibri" pitchFamily="34" charset="0"/>
                          <a:cs typeface="Calibri" pitchFamily="34" charset="0"/>
                        </a:rPr>
                        <a:t>      </a:t>
                      </a:r>
                      <a:r>
                        <a:rPr lang="es-ES" sz="1100" b="0" i="0" u="none" strike="noStrike" dirty="0" smtClean="0">
                          <a:solidFill>
                            <a:srgbClr val="000000"/>
                          </a:solidFill>
                          <a:effectLst/>
                          <a:latin typeface="Calibri" pitchFamily="34" charset="0"/>
                          <a:cs typeface="Calibri" pitchFamily="34" charset="0"/>
                        </a:rPr>
                        <a:t>3.292.724   </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smtClean="0">
                          <a:solidFill>
                            <a:srgbClr val="000000"/>
                          </a:solidFill>
                          <a:effectLst/>
                          <a:latin typeface="Calibri" pitchFamily="34" charset="0"/>
                          <a:cs typeface="Calibri" pitchFamily="34" charset="0"/>
                        </a:rPr>
                        <a:t>6.901.043</a:t>
                      </a:r>
                      <a:endParaRPr lang="es-ES" sz="1100" b="0"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957">
                <a:tc>
                  <a:txBody>
                    <a:bodyPr/>
                    <a:lstStyle/>
                    <a:p>
                      <a:pPr algn="ctr" fontAlgn="b"/>
                      <a:r>
                        <a:rPr lang="es-ES" sz="1200" b="1" i="0" u="none" strike="noStrike" dirty="0">
                          <a:solidFill>
                            <a:srgbClr val="000000"/>
                          </a:solidFill>
                          <a:latin typeface="Calibri"/>
                        </a:rPr>
                        <a:t>TOTAL</a:t>
                      </a:r>
                    </a:p>
                  </a:txBody>
                  <a:tcPr marL="9525" marR="9525" marT="952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28.396.653</a:t>
                      </a:r>
                      <a:r>
                        <a:rPr lang="es-ES" sz="1100" b="0" i="0" u="none" strike="noStrike" dirty="0" smtClean="0">
                          <a:solidFill>
                            <a:srgbClr val="000000"/>
                          </a:solidFill>
                          <a:effectLst/>
                          <a:latin typeface="Times New Roman"/>
                        </a:rPr>
                        <a:t>   </a:t>
                      </a:r>
                      <a:endParaRPr lang="es-ES" sz="1100" b="0" i="0" u="none" strike="noStrike" dirty="0">
                        <a:solidFill>
                          <a:srgbClr val="000000"/>
                        </a:solidFill>
                        <a:effectLst/>
                        <a:latin typeface="Times New Roman"/>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36.850.093   </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8.961.636   </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18.278.843</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22.614.756   </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  20.250.448   </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25.562.798   </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  30.210.771   </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20.366.773   </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100" b="1" i="0" u="none" strike="noStrike" dirty="0" smtClean="0">
                          <a:solidFill>
                            <a:srgbClr val="000000"/>
                          </a:solidFill>
                          <a:effectLst/>
                          <a:latin typeface="Calibri" pitchFamily="34" charset="0"/>
                          <a:cs typeface="Calibri" pitchFamily="34" charset="0"/>
                        </a:rPr>
                        <a:t>34.648.507</a:t>
                      </a:r>
                      <a:endParaRPr lang="es-ES" sz="1100" b="1" i="0" u="none" strike="noStrike" dirty="0">
                        <a:solidFill>
                          <a:srgbClr val="000000"/>
                        </a:solidFill>
                        <a:effectLst/>
                        <a:latin typeface="Calibri" pitchFamily="34" charset="0"/>
                        <a:cs typeface="Calibri" pitchFamily="34" charset="0"/>
                      </a:endParaRPr>
                    </a:p>
                  </a:txBody>
                  <a:tcPr marL="9525" marR="9525" marT="95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1 CuadroTexto"/>
          <p:cNvSpPr txBox="1"/>
          <p:nvPr/>
        </p:nvSpPr>
        <p:spPr>
          <a:xfrm>
            <a:off x="1763713" y="4767263"/>
            <a:ext cx="5832475" cy="461962"/>
          </a:xfrm>
          <a:prstGeom prst="rect">
            <a:avLst/>
          </a:prstGeom>
          <a:noFill/>
        </p:spPr>
        <p:txBody>
          <a:bodyPr>
            <a:spAutoFit/>
          </a:bodyPr>
          <a:lstStyle/>
          <a:p>
            <a:pPr>
              <a:defRPr/>
            </a:pPr>
            <a:r>
              <a:rPr lang="es-ES" sz="2400" b="1" dirty="0">
                <a:effectLst>
                  <a:outerShdw blurRad="38100" dist="38100" dir="2700000" algn="tl">
                    <a:srgbClr val="000000">
                      <a:alpha val="43137"/>
                    </a:srgbClr>
                  </a:outerShdw>
                </a:effectLst>
              </a:rPr>
              <a:t>TOTAL RECUPERADO $ 246’141.278</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4084638"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4445000"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0487"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CO" sz="3600"/>
          </a:p>
        </p:txBody>
      </p:sp>
      <p:graphicFrame>
        <p:nvGraphicFramePr>
          <p:cNvPr id="10" name="9 Tabla"/>
          <p:cNvGraphicFramePr>
            <a:graphicFrameLocks noGrp="1"/>
          </p:cNvGraphicFramePr>
          <p:nvPr/>
        </p:nvGraphicFramePr>
        <p:xfrm>
          <a:off x="5618163" y="2828925"/>
          <a:ext cx="2382838" cy="1006475"/>
        </p:xfrm>
        <a:graphic>
          <a:graphicData uri="http://schemas.openxmlformats.org/drawingml/2006/table">
            <a:tbl>
              <a:tblPr firstRow="1" bandRow="1">
                <a:tableStyleId>{5C22544A-7EE6-4342-B048-85BDC9FD1C3A}</a:tableStyleId>
              </a:tblPr>
              <a:tblGrid>
                <a:gridCol w="1191419"/>
                <a:gridCol w="1191419"/>
              </a:tblGrid>
              <a:tr h="548986">
                <a:tc>
                  <a:txBody>
                    <a:bodyPr/>
                    <a:lstStyle/>
                    <a:p>
                      <a:pPr algn="ctr"/>
                      <a:endParaRPr lang="es-ES" sz="1100" b="1" dirty="0" smtClean="0">
                        <a:latin typeface="Arial" pitchFamily="34" charset="0"/>
                        <a:cs typeface="Arial" pitchFamily="34" charset="0"/>
                      </a:endParaRPr>
                    </a:p>
                    <a:p>
                      <a:pPr algn="ctr"/>
                      <a:r>
                        <a:rPr lang="es-ES" sz="1100" b="1" dirty="0" smtClean="0">
                          <a:latin typeface="Arial" pitchFamily="34" charset="0"/>
                          <a:cs typeface="Arial" pitchFamily="34" charset="0"/>
                        </a:rPr>
                        <a:t>No. Créditos</a:t>
                      </a:r>
                      <a:endParaRPr lang="es-ES" sz="1100" b="1" dirty="0">
                        <a:latin typeface="Arial" pitchFamily="34" charset="0"/>
                        <a:cs typeface="Arial" pitchFamily="34" charset="0"/>
                      </a:endParaRPr>
                    </a:p>
                  </a:txBody>
                  <a:tcPr marL="91461" marR="91461" marT="45749" marB="45749"/>
                </a:tc>
                <a:tc>
                  <a:txBody>
                    <a:bodyPr/>
                    <a:lstStyle/>
                    <a:p>
                      <a:pPr algn="ctr"/>
                      <a:r>
                        <a:rPr lang="es-ES" sz="1100" b="1" dirty="0" smtClean="0">
                          <a:latin typeface="Arial" pitchFamily="34" charset="0"/>
                          <a:cs typeface="Arial" pitchFamily="34" charset="0"/>
                        </a:rPr>
                        <a:t>VALOR $</a:t>
                      </a:r>
                    </a:p>
                  </a:txBody>
                  <a:tcPr marL="91461" marR="91461" marT="45749" marB="45749" anchor="ctr"/>
                </a:tc>
              </a:tr>
              <a:tr h="457489">
                <a:tc>
                  <a:txBody>
                    <a:bodyPr/>
                    <a:lstStyle/>
                    <a:p>
                      <a:pPr algn="ctr"/>
                      <a:r>
                        <a:rPr lang="es-ES" sz="1200" b="1" dirty="0" smtClean="0">
                          <a:solidFill>
                            <a:schemeClr val="tx1"/>
                          </a:solidFill>
                          <a:latin typeface="Arial" pitchFamily="34" charset="0"/>
                          <a:cs typeface="Arial" pitchFamily="34" charset="0"/>
                        </a:rPr>
                        <a:t>340</a:t>
                      </a:r>
                      <a:endParaRPr lang="es-ES" sz="1200" b="1" dirty="0">
                        <a:solidFill>
                          <a:schemeClr val="tx1"/>
                        </a:solidFill>
                        <a:latin typeface="Arial" pitchFamily="34" charset="0"/>
                        <a:cs typeface="Arial" pitchFamily="34" charset="0"/>
                      </a:endParaRPr>
                    </a:p>
                  </a:txBody>
                  <a:tcPr marL="91461" marR="91461" marT="45749" marB="45749" anchor="ctr">
                    <a:solidFill>
                      <a:schemeClr val="bg2"/>
                    </a:solidFill>
                  </a:tcPr>
                </a:tc>
                <a:tc>
                  <a:txBody>
                    <a:bodyPr/>
                    <a:lstStyle/>
                    <a:p>
                      <a:pPr algn="ctr"/>
                      <a:r>
                        <a:rPr lang="es-ES" sz="1200" b="1" dirty="0" smtClean="0">
                          <a:solidFill>
                            <a:schemeClr val="tx1"/>
                          </a:solidFill>
                          <a:latin typeface="Arial" pitchFamily="34" charset="0"/>
                          <a:cs typeface="Arial" pitchFamily="34" charset="0"/>
                        </a:rPr>
                        <a:t>1.023`130,000</a:t>
                      </a:r>
                      <a:endParaRPr lang="es-ES" sz="1200" b="1" dirty="0">
                        <a:solidFill>
                          <a:schemeClr val="tx1"/>
                        </a:solidFill>
                        <a:latin typeface="Arial" pitchFamily="34" charset="0"/>
                        <a:cs typeface="Arial" pitchFamily="34" charset="0"/>
                      </a:endParaRPr>
                    </a:p>
                  </a:txBody>
                  <a:tcPr marL="91461" marR="91461" marT="45749" marB="45749" anchor="ctr">
                    <a:solidFill>
                      <a:schemeClr val="bg2"/>
                    </a:solidFill>
                  </a:tcPr>
                </a:tc>
              </a:tr>
            </a:tbl>
          </a:graphicData>
        </a:graphic>
      </p:graphicFrame>
      <p:graphicFrame>
        <p:nvGraphicFramePr>
          <p:cNvPr id="2" name="Table 1"/>
          <p:cNvGraphicFramePr>
            <a:graphicFrameLocks noGrp="1"/>
          </p:cNvGraphicFramePr>
          <p:nvPr/>
        </p:nvGraphicFramePr>
        <p:xfrm>
          <a:off x="5618163" y="4972050"/>
          <a:ext cx="2382838" cy="457200"/>
        </p:xfrm>
        <a:graphic>
          <a:graphicData uri="http://schemas.openxmlformats.org/drawingml/2006/table">
            <a:tbl>
              <a:tblPr firstRow="1" bandRow="1">
                <a:tableStyleId>{5C22544A-7EE6-4342-B048-85BDC9FD1C3A}</a:tableStyleId>
              </a:tblPr>
              <a:tblGrid>
                <a:gridCol w="1191419"/>
                <a:gridCol w="1191419"/>
              </a:tblGrid>
              <a:tr h="457200">
                <a:tc>
                  <a:txBody>
                    <a:bodyPr/>
                    <a:lstStyle/>
                    <a:p>
                      <a:pPr algn="ctr"/>
                      <a:r>
                        <a:rPr lang="es-ES" sz="1200" b="1" dirty="0" smtClean="0">
                          <a:solidFill>
                            <a:schemeClr val="tx1"/>
                          </a:solidFill>
                          <a:latin typeface="Arial" pitchFamily="34" charset="0"/>
                          <a:cs typeface="Arial" pitchFamily="34" charset="0"/>
                        </a:rPr>
                        <a:t>28</a:t>
                      </a:r>
                      <a:endParaRPr lang="es-ES" sz="1200" b="1" dirty="0">
                        <a:solidFill>
                          <a:schemeClr val="tx1"/>
                        </a:solidFill>
                        <a:latin typeface="Arial" pitchFamily="34" charset="0"/>
                        <a:cs typeface="Arial" pitchFamily="34" charset="0"/>
                      </a:endParaRPr>
                    </a:p>
                  </a:txBody>
                  <a:tcPr marL="91461" marR="91461" anchor="ctr">
                    <a:solidFill>
                      <a:schemeClr val="bg2"/>
                    </a:solidFill>
                  </a:tcPr>
                </a:tc>
                <a:tc>
                  <a:txBody>
                    <a:bodyPr/>
                    <a:lstStyle/>
                    <a:p>
                      <a:pPr algn="ctr"/>
                      <a:r>
                        <a:rPr lang="es-ES" sz="1200" b="1" dirty="0" smtClean="0">
                          <a:solidFill>
                            <a:schemeClr val="tx1"/>
                          </a:solidFill>
                          <a:latin typeface="Arial" pitchFamily="34" charset="0"/>
                          <a:cs typeface="Arial" pitchFamily="34" charset="0"/>
                        </a:rPr>
                        <a:t>213.122.000</a:t>
                      </a:r>
                      <a:endParaRPr lang="es-ES" sz="1200" b="1" dirty="0">
                        <a:solidFill>
                          <a:schemeClr val="tx1"/>
                        </a:solidFill>
                        <a:latin typeface="Arial" pitchFamily="34" charset="0"/>
                        <a:cs typeface="Arial" pitchFamily="34" charset="0"/>
                      </a:endParaRPr>
                    </a:p>
                  </a:txBody>
                  <a:tcPr marL="91461" marR="91461" anchor="ctr">
                    <a:solidFill>
                      <a:schemeClr val="bg2"/>
                    </a:solidFill>
                  </a:tcPr>
                </a:tc>
              </a:tr>
            </a:tbl>
          </a:graphicData>
        </a:graphic>
      </p:graphicFrame>
      <p:sp>
        <p:nvSpPr>
          <p:cNvPr id="20507" name="TextBox 2"/>
          <p:cNvSpPr txBox="1">
            <a:spLocks noChangeArrowheads="1"/>
          </p:cNvSpPr>
          <p:nvPr/>
        </p:nvSpPr>
        <p:spPr bwMode="auto">
          <a:xfrm>
            <a:off x="5691188" y="2428875"/>
            <a:ext cx="2881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CO" b="1"/>
              <a:t>MICROCREDITOS</a:t>
            </a:r>
          </a:p>
        </p:txBody>
      </p:sp>
      <p:sp>
        <p:nvSpPr>
          <p:cNvPr id="20508" name="TextBox 17"/>
          <p:cNvSpPr txBox="1">
            <a:spLocks noChangeArrowheads="1"/>
          </p:cNvSpPr>
          <p:nvPr/>
        </p:nvSpPr>
        <p:spPr bwMode="auto">
          <a:xfrm>
            <a:off x="6192838" y="4560888"/>
            <a:ext cx="2879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CO" b="1"/>
              <a:t>LIBRANZA</a:t>
            </a:r>
          </a:p>
        </p:txBody>
      </p:sp>
      <p:sp>
        <p:nvSpPr>
          <p:cNvPr id="14" name="Rectangle 5"/>
          <p:cNvSpPr txBox="1">
            <a:spLocks noChangeArrowheads="1"/>
          </p:cNvSpPr>
          <p:nvPr/>
        </p:nvSpPr>
        <p:spPr>
          <a:xfrm>
            <a:off x="142844" y="-142900"/>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BANFUTURO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15" name="Rectangle 6"/>
          <p:cNvSpPr>
            <a:spLocks noChangeArrowheads="1"/>
          </p:cNvSpPr>
          <p:nvPr/>
        </p:nvSpPr>
        <p:spPr bwMode="auto">
          <a:xfrm>
            <a:off x="1000125" y="1260475"/>
            <a:ext cx="7129463" cy="954088"/>
          </a:xfrm>
          <a:prstGeom prst="rect">
            <a:avLst/>
          </a:prstGeom>
          <a:noFill/>
          <a:ln w="9525">
            <a:noFill/>
            <a:miter lim="800000"/>
            <a:headEnd/>
            <a:tailEnd/>
          </a:ln>
          <a:effectLst/>
        </p:spPr>
        <p:txBody>
          <a:bodyPr>
            <a:spAutoFit/>
          </a:bodyPr>
          <a:lstStyle/>
          <a:p>
            <a:pPr algn="ctr">
              <a:defRPr/>
            </a:pPr>
            <a:r>
              <a:rPr lang="es-CO" sz="2800" b="1" dirty="0">
                <a:solidFill>
                  <a:schemeClr val="bg2">
                    <a:lumMod val="25000"/>
                  </a:schemeClr>
                </a:solidFill>
                <a:effectLst>
                  <a:outerShdw blurRad="38100" dist="38100" dir="2700000" algn="tl">
                    <a:srgbClr val="C0C0C0"/>
                  </a:outerShdw>
                </a:effectLst>
                <a:latin typeface="Rockwell Extra Bold" pitchFamily="18" charset="0"/>
                <a:cs typeface="Aharoni" pitchFamily="2" charset="-79"/>
              </a:rPr>
              <a:t>CREDITOS DESEMBOLSADOS </a:t>
            </a:r>
          </a:p>
          <a:p>
            <a:pPr algn="ctr">
              <a:defRPr/>
            </a:pPr>
            <a:r>
              <a:rPr lang="es-CO" sz="2800" b="1" dirty="0">
                <a:solidFill>
                  <a:schemeClr val="bg2">
                    <a:lumMod val="25000"/>
                  </a:schemeClr>
                </a:solidFill>
                <a:effectLst>
                  <a:outerShdw blurRad="38100" dist="38100" dir="2700000" algn="tl">
                    <a:srgbClr val="C0C0C0"/>
                  </a:outerShdw>
                </a:effectLst>
                <a:latin typeface="Rockwell Extra Bold" pitchFamily="18" charset="0"/>
                <a:cs typeface="Aharoni" pitchFamily="2" charset="-79"/>
              </a:rPr>
              <a:t>A 31 DE OCTUBRE DE 2014</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0125" y="2460625"/>
            <a:ext cx="3980392" cy="2985294"/>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4084638"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4445000"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1511"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CO" sz="3600"/>
          </a:p>
        </p:txBody>
      </p:sp>
      <p:sp>
        <p:nvSpPr>
          <p:cNvPr id="14" name="Rectangle 5"/>
          <p:cNvSpPr txBox="1">
            <a:spLocks noChangeArrowheads="1"/>
          </p:cNvSpPr>
          <p:nvPr/>
        </p:nvSpPr>
        <p:spPr>
          <a:xfrm>
            <a:off x="142844" y="-142900"/>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BANFUTURO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graphicFrame>
        <p:nvGraphicFramePr>
          <p:cNvPr id="3" name="2 Tabla"/>
          <p:cNvGraphicFramePr>
            <a:graphicFrameLocks noGrp="1"/>
          </p:cNvGraphicFramePr>
          <p:nvPr>
            <p:extLst>
              <p:ext uri="{D42A27DB-BD31-4B8C-83A1-F6EECF244321}">
                <p14:modId xmlns:p14="http://schemas.microsoft.com/office/powerpoint/2010/main" val="2931566120"/>
              </p:ext>
            </p:extLst>
          </p:nvPr>
        </p:nvGraphicFramePr>
        <p:xfrm>
          <a:off x="1258888" y="1341438"/>
          <a:ext cx="6769099" cy="4967290"/>
        </p:xfrm>
        <a:graphic>
          <a:graphicData uri="http://schemas.openxmlformats.org/drawingml/2006/table">
            <a:tbl>
              <a:tblPr firstRow="1" firstCol="1" bandRow="1">
                <a:tableStyleId>{5C22544A-7EE6-4342-B048-85BDC9FD1C3A}</a:tableStyleId>
              </a:tblPr>
              <a:tblGrid>
                <a:gridCol w="1359838"/>
                <a:gridCol w="1370111"/>
                <a:gridCol w="1854457"/>
                <a:gridCol w="2184693"/>
              </a:tblGrid>
              <a:tr h="640112">
                <a:tc gridSpan="4">
                  <a:txBody>
                    <a:bodyPr/>
                    <a:lstStyle/>
                    <a:p>
                      <a:pPr algn="ctr">
                        <a:lnSpc>
                          <a:spcPct val="115000"/>
                        </a:lnSpc>
                        <a:spcAft>
                          <a:spcPts val="0"/>
                        </a:spcAft>
                      </a:pPr>
                      <a:r>
                        <a:rPr lang="es-CO" sz="1400" dirty="0">
                          <a:effectLst/>
                        </a:rPr>
                        <a:t>DESEMBOLSADOS POR COMUNAS HASTA EL  MES DE </a:t>
                      </a:r>
                      <a:r>
                        <a:rPr lang="es-CO" sz="1400" dirty="0" smtClean="0">
                          <a:effectLst/>
                        </a:rPr>
                        <a:t>OCTUBRE 2014</a:t>
                      </a:r>
                      <a:endParaRPr lang="es-ES" sz="1400" dirty="0">
                        <a:effectLst/>
                        <a:latin typeface="Calibri"/>
                        <a:ea typeface="Calibri"/>
                        <a:cs typeface="Times New Roman"/>
                      </a:endParaRPr>
                    </a:p>
                  </a:txBody>
                  <a:tcPr marL="44452" marR="44452" marT="0" marB="0" anchor="ctr"/>
                </a:tc>
                <a:tc hMerge="1">
                  <a:txBody>
                    <a:bodyPr/>
                    <a:lstStyle/>
                    <a:p>
                      <a:endParaRPr lang="es-ES"/>
                    </a:p>
                  </a:txBody>
                  <a:tcPr/>
                </a:tc>
                <a:tc hMerge="1">
                  <a:txBody>
                    <a:bodyPr/>
                    <a:lstStyle/>
                    <a:p>
                      <a:endParaRPr lang="es-ES"/>
                    </a:p>
                  </a:txBody>
                  <a:tcPr/>
                </a:tc>
                <a:tc hMerge="1">
                  <a:txBody>
                    <a:bodyPr/>
                    <a:lstStyle/>
                    <a:p>
                      <a:endParaRPr lang="es-ES"/>
                    </a:p>
                  </a:txBody>
                  <a:tcPr/>
                </a:tc>
              </a:tr>
              <a:tr h="640112">
                <a:tc>
                  <a:txBody>
                    <a:bodyPr/>
                    <a:lstStyle/>
                    <a:p>
                      <a:pPr algn="ctr">
                        <a:lnSpc>
                          <a:spcPct val="115000"/>
                        </a:lnSpc>
                        <a:spcAft>
                          <a:spcPts val="0"/>
                        </a:spcAft>
                      </a:pPr>
                      <a:r>
                        <a:rPr lang="es-CO" sz="1100" dirty="0">
                          <a:effectLst/>
                        </a:rPr>
                        <a:t>COMUNA</a:t>
                      </a:r>
                      <a:endParaRPr lang="es-ES" sz="14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100">
                          <a:effectLst/>
                        </a:rPr>
                        <a:t>No. DE CREDITOS</a:t>
                      </a:r>
                      <a:endParaRPr lang="es-ES" sz="14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100" dirty="0">
                          <a:effectLst/>
                        </a:rPr>
                        <a:t>PORCENTAJE</a:t>
                      </a:r>
                      <a:endParaRPr lang="es-ES" sz="14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100" dirty="0">
                          <a:effectLst/>
                        </a:rPr>
                        <a:t>VALOR</a:t>
                      </a:r>
                      <a:endParaRPr lang="es-ES" sz="14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dirty="0">
                          <a:effectLst/>
                        </a:rPr>
                        <a:t>COMUNA 1</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78</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23%</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234.718.059</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2</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7</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2%</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21.064.441</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3</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10</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3%</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30.092.059</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4</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31</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9%</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93.285.382</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5</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14</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4%</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42.128.882</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6</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20</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6%</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60.184.118</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7</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41</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12%</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123.377.441</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8</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58</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17%</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174.533.941</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9</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27</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8%</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81.248.559</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10</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10</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a:effectLst/>
                        </a:rPr>
                        <a:t>3%</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30.092.059</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11</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17</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a:effectLst/>
                        </a:rPr>
                        <a:t>5%</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51.156.500</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12</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10</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a:effectLst/>
                        </a:rPr>
                        <a:t>3%</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30.092.059</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COMUNA 13</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3</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a:effectLst/>
                        </a:rPr>
                        <a:t>1%</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9.027.618</a:t>
                      </a:r>
                      <a:endParaRPr lang="es-ES" sz="1600" dirty="0">
                        <a:effectLst/>
                        <a:latin typeface="Calibri"/>
                        <a:ea typeface="Calibri"/>
                        <a:cs typeface="Times New Roman"/>
                      </a:endParaRPr>
                    </a:p>
                  </a:txBody>
                  <a:tcPr marL="44452" marR="44452" marT="0" marB="0" anchor="ctr"/>
                </a:tc>
              </a:tr>
              <a:tr h="243244">
                <a:tc>
                  <a:txBody>
                    <a:bodyPr/>
                    <a:lstStyle/>
                    <a:p>
                      <a:pPr algn="ctr">
                        <a:lnSpc>
                          <a:spcPct val="115000"/>
                        </a:lnSpc>
                        <a:spcAft>
                          <a:spcPts val="0"/>
                        </a:spcAft>
                      </a:pPr>
                      <a:r>
                        <a:rPr lang="es-CO" sz="1200">
                          <a:effectLst/>
                        </a:rPr>
                        <a:t>VEREDAS</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smtClean="0">
                          <a:effectLst/>
                        </a:rPr>
                        <a:t>14</a:t>
                      </a:r>
                      <a:endParaRPr lang="es-ES" sz="1600"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a:effectLst/>
                        </a:rPr>
                        <a:t>4%</a:t>
                      </a:r>
                      <a:endParaRPr lang="es-ES" sz="16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dirty="0">
                          <a:effectLst/>
                        </a:rPr>
                        <a:t>$            </a:t>
                      </a:r>
                      <a:r>
                        <a:rPr lang="es-CO" sz="1200" dirty="0" smtClean="0">
                          <a:effectLst/>
                        </a:rPr>
                        <a:t>42.128.882</a:t>
                      </a:r>
                      <a:endParaRPr lang="es-ES" sz="1600" dirty="0">
                        <a:effectLst/>
                        <a:latin typeface="Calibri"/>
                        <a:ea typeface="Calibri"/>
                        <a:cs typeface="Times New Roman"/>
                      </a:endParaRPr>
                    </a:p>
                  </a:txBody>
                  <a:tcPr marL="44452" marR="44452" marT="0" marB="0" anchor="ctr"/>
                </a:tc>
              </a:tr>
              <a:tr h="281650">
                <a:tc>
                  <a:txBody>
                    <a:bodyPr/>
                    <a:lstStyle/>
                    <a:p>
                      <a:pPr algn="ctr">
                        <a:lnSpc>
                          <a:spcPct val="115000"/>
                        </a:lnSpc>
                        <a:spcAft>
                          <a:spcPts val="0"/>
                        </a:spcAft>
                      </a:pPr>
                      <a:r>
                        <a:rPr lang="es-CO" sz="1200">
                          <a:effectLst/>
                        </a:rPr>
                        <a:t>TOTAL</a:t>
                      </a:r>
                      <a:endParaRPr lang="es-ES" sz="110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b="1" dirty="0" smtClean="0">
                          <a:effectLst/>
                        </a:rPr>
                        <a:t>340</a:t>
                      </a:r>
                      <a:endParaRPr lang="es-ES" sz="1100" b="1"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b="1" dirty="0">
                          <a:effectLst/>
                        </a:rPr>
                        <a:t>100%</a:t>
                      </a:r>
                      <a:endParaRPr lang="es-ES" sz="1100" b="1" dirty="0">
                        <a:effectLst/>
                        <a:latin typeface="Calibri"/>
                        <a:ea typeface="Calibri"/>
                        <a:cs typeface="Times New Roman"/>
                      </a:endParaRPr>
                    </a:p>
                  </a:txBody>
                  <a:tcPr marL="44452" marR="44452" marT="0" marB="0" anchor="ctr"/>
                </a:tc>
                <a:tc>
                  <a:txBody>
                    <a:bodyPr/>
                    <a:lstStyle/>
                    <a:p>
                      <a:pPr algn="ctr">
                        <a:lnSpc>
                          <a:spcPct val="115000"/>
                        </a:lnSpc>
                        <a:spcAft>
                          <a:spcPts val="0"/>
                        </a:spcAft>
                      </a:pPr>
                      <a:r>
                        <a:rPr lang="es-CO" sz="1200" b="1" dirty="0">
                          <a:effectLst/>
                        </a:rPr>
                        <a:t>$ </a:t>
                      </a:r>
                      <a:r>
                        <a:rPr lang="es-CO" sz="1200" b="1" dirty="0" smtClean="0">
                          <a:effectLst/>
                        </a:rPr>
                        <a:t>1.023.130.000</a:t>
                      </a:r>
                      <a:endParaRPr lang="es-ES" sz="1100" b="1" dirty="0">
                        <a:effectLst/>
                        <a:latin typeface="Calibri"/>
                        <a:ea typeface="Calibri"/>
                        <a:cs typeface="Times New Roman"/>
                      </a:endParaRPr>
                    </a:p>
                  </a:txBody>
                  <a:tcPr marL="44452" marR="44452" marT="0" marB="0" anchor="ct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4084638"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4445000"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graphicFrame>
        <p:nvGraphicFramePr>
          <p:cNvPr id="2" name="Table 1"/>
          <p:cNvGraphicFramePr>
            <a:graphicFrameLocks noGrp="1"/>
          </p:cNvGraphicFramePr>
          <p:nvPr>
            <p:extLst>
              <p:ext uri="{D42A27DB-BD31-4B8C-83A1-F6EECF244321}">
                <p14:modId xmlns:p14="http://schemas.microsoft.com/office/powerpoint/2010/main" val="981664780"/>
              </p:ext>
            </p:extLst>
          </p:nvPr>
        </p:nvGraphicFramePr>
        <p:xfrm>
          <a:off x="5795963" y="3471614"/>
          <a:ext cx="2382837" cy="457200"/>
        </p:xfrm>
        <a:graphic>
          <a:graphicData uri="http://schemas.openxmlformats.org/drawingml/2006/table">
            <a:tbl>
              <a:tblPr firstRow="1" bandRow="1">
                <a:tableStyleId>{5C22544A-7EE6-4342-B048-85BDC9FD1C3A}</a:tableStyleId>
              </a:tblPr>
              <a:tblGrid>
                <a:gridCol w="2382837"/>
              </a:tblGrid>
              <a:tr h="457200">
                <a:tc>
                  <a:txBody>
                    <a:bodyPr/>
                    <a:lstStyle/>
                    <a:p>
                      <a:pPr algn="ctr"/>
                      <a:r>
                        <a:rPr lang="es-ES" sz="1400" b="1" dirty="0" smtClean="0">
                          <a:solidFill>
                            <a:schemeClr val="tx1"/>
                          </a:solidFill>
                          <a:latin typeface="Arial" pitchFamily="34" charset="0"/>
                          <a:cs typeface="Arial" pitchFamily="34" charset="0"/>
                        </a:rPr>
                        <a:t>1.194</a:t>
                      </a:r>
                      <a:endParaRPr lang="es-ES" sz="1400" b="1" dirty="0">
                        <a:solidFill>
                          <a:schemeClr val="tx1"/>
                        </a:solidFill>
                        <a:latin typeface="Arial" pitchFamily="34" charset="0"/>
                        <a:cs typeface="Arial" pitchFamily="34" charset="0"/>
                      </a:endParaRPr>
                    </a:p>
                  </a:txBody>
                  <a:tcPr marL="91461" marR="91461" anchor="ctr">
                    <a:solidFill>
                      <a:schemeClr val="bg2"/>
                    </a:solidFill>
                  </a:tcPr>
                </a:tc>
              </a:tr>
            </a:tbl>
          </a:graphicData>
        </a:graphic>
      </p:graphicFrame>
      <p:sp>
        <p:nvSpPr>
          <p:cNvPr id="22555" name="TextBox 17"/>
          <p:cNvSpPr txBox="1">
            <a:spLocks noChangeArrowheads="1"/>
          </p:cNvSpPr>
          <p:nvPr/>
        </p:nvSpPr>
        <p:spPr bwMode="auto">
          <a:xfrm>
            <a:off x="5580063" y="2996952"/>
            <a:ext cx="2879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CO" b="1" dirty="0"/>
              <a:t>EMPLEOS GENERADOS</a:t>
            </a:r>
          </a:p>
        </p:txBody>
      </p:sp>
      <p:sp>
        <p:nvSpPr>
          <p:cNvPr id="14" name="Rectangle 5"/>
          <p:cNvSpPr txBox="1">
            <a:spLocks noChangeArrowheads="1"/>
          </p:cNvSpPr>
          <p:nvPr/>
        </p:nvSpPr>
        <p:spPr>
          <a:xfrm>
            <a:off x="128572" y="782638"/>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FERIA AGROPECUARIA</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graphicFrame>
        <p:nvGraphicFramePr>
          <p:cNvPr id="17" name="Table 1"/>
          <p:cNvGraphicFramePr>
            <a:graphicFrameLocks noGrp="1"/>
          </p:cNvGraphicFramePr>
          <p:nvPr>
            <p:extLst>
              <p:ext uri="{D42A27DB-BD31-4B8C-83A1-F6EECF244321}">
                <p14:modId xmlns:p14="http://schemas.microsoft.com/office/powerpoint/2010/main" val="2129358229"/>
              </p:ext>
            </p:extLst>
          </p:nvPr>
        </p:nvGraphicFramePr>
        <p:xfrm>
          <a:off x="5795963" y="4454277"/>
          <a:ext cx="2382837" cy="457200"/>
        </p:xfrm>
        <a:graphic>
          <a:graphicData uri="http://schemas.openxmlformats.org/drawingml/2006/table">
            <a:tbl>
              <a:tblPr firstRow="1" bandRow="1">
                <a:tableStyleId>{5C22544A-7EE6-4342-B048-85BDC9FD1C3A}</a:tableStyleId>
              </a:tblPr>
              <a:tblGrid>
                <a:gridCol w="2382837"/>
              </a:tblGrid>
              <a:tr h="457200">
                <a:tc>
                  <a:txBody>
                    <a:bodyPr/>
                    <a:lstStyle/>
                    <a:p>
                      <a:pPr algn="ctr"/>
                      <a:r>
                        <a:rPr lang="es-ES" sz="1400" b="1" dirty="0" smtClean="0">
                          <a:solidFill>
                            <a:schemeClr val="tx1"/>
                          </a:solidFill>
                          <a:latin typeface="Arial" pitchFamily="34" charset="0"/>
                          <a:cs typeface="Arial" pitchFamily="34" charset="0"/>
                        </a:rPr>
                        <a:t>174</a:t>
                      </a:r>
                      <a:endParaRPr lang="es-ES" sz="1400" b="1" dirty="0">
                        <a:solidFill>
                          <a:schemeClr val="tx1"/>
                        </a:solidFill>
                        <a:latin typeface="Arial" pitchFamily="34" charset="0"/>
                        <a:cs typeface="Arial" pitchFamily="34" charset="0"/>
                      </a:endParaRPr>
                    </a:p>
                  </a:txBody>
                  <a:tcPr marL="91461" marR="91461" anchor="ctr">
                    <a:solidFill>
                      <a:schemeClr val="bg2"/>
                    </a:solidFill>
                  </a:tcPr>
                </a:tc>
              </a:tr>
            </a:tbl>
          </a:graphicData>
        </a:graphic>
      </p:graphicFrame>
      <p:sp>
        <p:nvSpPr>
          <p:cNvPr id="22563" name="TextBox 17"/>
          <p:cNvSpPr txBox="1">
            <a:spLocks noChangeArrowheads="1"/>
          </p:cNvSpPr>
          <p:nvPr/>
        </p:nvSpPr>
        <p:spPr bwMode="auto">
          <a:xfrm>
            <a:off x="5580063" y="3979614"/>
            <a:ext cx="32400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CO" b="1"/>
              <a:t>No. STANDS ALQUILADOS</a:t>
            </a:r>
          </a:p>
        </p:txBody>
      </p:sp>
      <p:sp>
        <p:nvSpPr>
          <p:cNvPr id="22564" name="TextBox 17"/>
          <p:cNvSpPr txBox="1">
            <a:spLocks noChangeArrowheads="1"/>
          </p:cNvSpPr>
          <p:nvPr/>
        </p:nvSpPr>
        <p:spPr bwMode="auto">
          <a:xfrm>
            <a:off x="2416175" y="59928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CO" b="1"/>
              <a:t>INGRESARON 60.000 PERSONAS APROXIMADAMENTE</a:t>
            </a:r>
          </a:p>
        </p:txBody>
      </p:sp>
      <p:pic>
        <p:nvPicPr>
          <p:cNvPr id="22565" name="15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259013"/>
            <a:ext cx="4416425"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4084638"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4445000"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4" name="Rectangle 5"/>
          <p:cNvSpPr txBox="1">
            <a:spLocks noChangeArrowheads="1"/>
          </p:cNvSpPr>
          <p:nvPr/>
        </p:nvSpPr>
        <p:spPr>
          <a:xfrm>
            <a:off x="128572" y="-243408"/>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smtClean="0">
                <a:ln w="11430"/>
                <a:effectLst>
                  <a:outerShdw blurRad="76200" dist="50800" dir="5400000" algn="tl" rotWithShape="0">
                    <a:srgbClr val="000000">
                      <a:alpha val="65000"/>
                    </a:srgbClr>
                  </a:outerShdw>
                </a:effectLst>
                <a:latin typeface="Tw Cen MT Condensed Extra Bold" pitchFamily="34" charset="0"/>
                <a:ea typeface="+mj-ea"/>
                <a:cs typeface="+mj-cs"/>
              </a:rPr>
              <a:t>XX EXPOSICIÓN EQUINA </a:t>
            </a:r>
            <a:br>
              <a:rPr lang="es-MX" sz="4000" b="1" spc="50" dirty="0" smtClean="0">
                <a:ln w="11430"/>
                <a:effectLst>
                  <a:outerShdw blurRad="76200" dist="50800" dir="5400000" algn="tl" rotWithShape="0">
                    <a:srgbClr val="000000">
                      <a:alpha val="65000"/>
                    </a:srgbClr>
                  </a:outerShdw>
                </a:effectLst>
                <a:latin typeface="Tw Cen MT Condensed Extra Bold" pitchFamily="34" charset="0"/>
                <a:ea typeface="+mj-ea"/>
                <a:cs typeface="+mj-cs"/>
              </a:rPr>
            </a:br>
            <a:r>
              <a:rPr lang="es-MX" sz="4000" b="1" spc="50" dirty="0" smtClean="0">
                <a:ln w="11430"/>
                <a:effectLst>
                  <a:outerShdw blurRad="76200" dist="50800" dir="5400000" algn="tl" rotWithShape="0">
                    <a:srgbClr val="000000">
                      <a:alpha val="65000"/>
                    </a:srgbClr>
                  </a:outerShdw>
                </a:effectLst>
                <a:latin typeface="Tw Cen MT Condensed Extra Bold" pitchFamily="34" charset="0"/>
                <a:ea typeface="+mj-ea"/>
                <a:cs typeface="+mj-cs"/>
              </a:rPr>
              <a:t>EN </a:t>
            </a:r>
            <a:r>
              <a:rPr lang="es-MX" sz="4000" b="1" spc="50" dirty="0" smtClean="0">
                <a:ln w="11430"/>
                <a:effectLst>
                  <a:outerShdw blurRad="76200" dist="50800" dir="5400000" algn="tl" rotWithShape="0">
                    <a:srgbClr val="000000">
                      <a:alpha val="65000"/>
                    </a:srgbClr>
                  </a:outerShdw>
                </a:effectLst>
                <a:latin typeface="Tw Cen MT Condensed Extra Bold" pitchFamily="34" charset="0"/>
                <a:ea typeface="+mj-ea"/>
                <a:cs typeface="+mj-cs"/>
              </a:rPr>
              <a:t>CONVENIO </a:t>
            </a:r>
            <a:r>
              <a:rPr lang="es-MX" sz="4000" b="1" spc="50" dirty="0" smtClean="0">
                <a:ln w="11430"/>
                <a:effectLst>
                  <a:outerShdw blurRad="76200" dist="50800" dir="5400000" algn="tl" rotWithShape="0">
                    <a:srgbClr val="000000">
                      <a:alpha val="65000"/>
                    </a:srgbClr>
                  </a:outerShdw>
                </a:effectLst>
                <a:latin typeface="Tw Cen MT Condensed Extra Bold" pitchFamily="34" charset="0"/>
                <a:ea typeface="+mj-ea"/>
                <a:cs typeface="+mj-cs"/>
              </a:rPr>
              <a:t>CON ASOCATOL</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pic>
        <p:nvPicPr>
          <p:cNvPr id="7" name="6 Imagen" descr="C:\Users\alvaro\AppData\Local\Temp\Rar$DI29.456\IMG-20141027-WA0005.jpg"/>
          <p:cNvPicPr/>
          <p:nvPr/>
        </p:nvPicPr>
        <p:blipFill>
          <a:blip r:embed="rId2"/>
          <a:srcRect/>
          <a:stretch>
            <a:fillRect/>
          </a:stretch>
        </p:blipFill>
        <p:spPr bwMode="auto">
          <a:xfrm>
            <a:off x="5707038" y="4509120"/>
            <a:ext cx="3203624" cy="2150611"/>
          </a:xfrm>
          <a:prstGeom prst="rect">
            <a:avLst/>
          </a:prstGeom>
          <a:noFill/>
          <a:ln w="9525">
            <a:noFill/>
            <a:miter lim="800000"/>
            <a:headEnd/>
            <a:tailEnd/>
          </a:ln>
        </p:spPr>
      </p:pic>
      <p:pic>
        <p:nvPicPr>
          <p:cNvPr id="8" name="7 Imagen" descr="C:\Users\alvaro\AppData\Local\Temp\Rar$DI06.991\IMG-20141027-WA0001.jpg"/>
          <p:cNvPicPr/>
          <p:nvPr/>
        </p:nvPicPr>
        <p:blipFill>
          <a:blip r:embed="rId3"/>
          <a:srcRect/>
          <a:stretch>
            <a:fillRect/>
          </a:stretch>
        </p:blipFill>
        <p:spPr bwMode="auto">
          <a:xfrm>
            <a:off x="1823085" y="1412776"/>
            <a:ext cx="5612130" cy="1595755"/>
          </a:xfrm>
          <a:prstGeom prst="rect">
            <a:avLst/>
          </a:prstGeom>
          <a:noFill/>
          <a:ln w="9525">
            <a:noFill/>
            <a:miter lim="800000"/>
            <a:headEnd/>
            <a:tailEnd/>
          </a:ln>
        </p:spPr>
      </p:pic>
      <p:sp>
        <p:nvSpPr>
          <p:cNvPr id="9" name="2 CuadroTexto"/>
          <p:cNvSpPr txBox="1">
            <a:spLocks noChangeArrowheads="1"/>
          </p:cNvSpPr>
          <p:nvPr/>
        </p:nvSpPr>
        <p:spPr bwMode="auto">
          <a:xfrm>
            <a:off x="1060450" y="3717032"/>
            <a:ext cx="67691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sz="2000" dirty="0" smtClean="0">
                <a:ea typeface="Times New Roman" pitchFamily="18" charset="0"/>
                <a:cs typeface="Arial" charset="0"/>
              </a:rPr>
              <a:t>Se realizó el Festival Equino cumpliendo con </a:t>
            </a:r>
            <a:r>
              <a:rPr lang="es-CO" sz="2000" dirty="0"/>
              <a:t>con los requisitos de ingreso al coliseo según normas vigentes</a:t>
            </a:r>
            <a:endParaRPr lang="es-ES" sz="2000" dirty="0"/>
          </a:p>
          <a:p>
            <a:r>
              <a:rPr lang="es-CO" sz="2000" dirty="0"/>
              <a:t> </a:t>
            </a:r>
            <a:endParaRPr lang="es-ES" sz="2000" dirty="0"/>
          </a:p>
          <a:p>
            <a:pPr marL="342900" indent="-342900">
              <a:buFont typeface="Arial" pitchFamily="34" charset="0"/>
              <a:buChar char="•"/>
            </a:pPr>
            <a:r>
              <a:rPr lang="es-CO" sz="2000" dirty="0"/>
              <a:t>Guía de movilización </a:t>
            </a:r>
            <a:endParaRPr lang="es-ES" sz="2000" dirty="0"/>
          </a:p>
          <a:p>
            <a:pPr marL="342900" indent="-342900">
              <a:buFont typeface="Arial" pitchFamily="34" charset="0"/>
              <a:buChar char="•"/>
            </a:pPr>
            <a:r>
              <a:rPr lang="es-CO" sz="2000" dirty="0"/>
              <a:t>Registro original </a:t>
            </a:r>
            <a:endParaRPr lang="es-ES" sz="2000" dirty="0"/>
          </a:p>
          <a:p>
            <a:pPr marL="342900" indent="-342900">
              <a:buFont typeface="Arial" pitchFamily="34" charset="0"/>
              <a:buChar char="•"/>
            </a:pPr>
            <a:r>
              <a:rPr lang="es-CO" sz="2000" dirty="0"/>
              <a:t>Ejemplares registrados con ADN </a:t>
            </a:r>
            <a:r>
              <a:rPr lang="es-CO" sz="2000" dirty="0" smtClean="0"/>
              <a:t/>
            </a:r>
            <a:br>
              <a:rPr lang="es-CO" sz="2000" dirty="0" smtClean="0"/>
            </a:br>
            <a:r>
              <a:rPr lang="es-CO" sz="2000" dirty="0" smtClean="0"/>
              <a:t>y </a:t>
            </a:r>
            <a:r>
              <a:rPr lang="es-CO" sz="2000" dirty="0"/>
              <a:t>microchip</a:t>
            </a:r>
            <a:endParaRPr lang="es-ES" sz="2000" dirty="0"/>
          </a:p>
          <a:p>
            <a:pPr marL="342900" indent="-342900">
              <a:buFont typeface="Arial" pitchFamily="34" charset="0"/>
              <a:buChar char="•"/>
            </a:pPr>
            <a:r>
              <a:rPr lang="es-CO" sz="2000" dirty="0"/>
              <a:t>Vacunación  vigente</a:t>
            </a:r>
            <a:endParaRPr lang="es-ES" sz="2000" dirty="0">
              <a:ea typeface="Times New Roman" pitchFamily="18" charset="0"/>
              <a:cs typeface="Arial" charset="0"/>
            </a:endParaRPr>
          </a:p>
        </p:txBody>
      </p:sp>
      <p:sp>
        <p:nvSpPr>
          <p:cNvPr id="2" name="1 CuadroTexto"/>
          <p:cNvSpPr txBox="1"/>
          <p:nvPr/>
        </p:nvSpPr>
        <p:spPr>
          <a:xfrm>
            <a:off x="971600" y="3070701"/>
            <a:ext cx="6984776" cy="646331"/>
          </a:xfrm>
          <a:prstGeom prst="rect">
            <a:avLst/>
          </a:prstGeom>
          <a:noFill/>
        </p:spPr>
        <p:txBody>
          <a:bodyPr wrap="square" rtlCol="0">
            <a:spAutoFit/>
          </a:bodyPr>
          <a:lstStyle/>
          <a:p>
            <a:pPr algn="ctr"/>
            <a:r>
              <a:rPr lang="es-ES" dirty="0" smtClean="0"/>
              <a:t>Juzgamiento trocha y galope – Juzgamiento trocha pura – </a:t>
            </a:r>
          </a:p>
          <a:p>
            <a:pPr algn="ctr"/>
            <a:r>
              <a:rPr lang="es-ES" dirty="0" smtClean="0"/>
              <a:t>Juzgamiento trote y galope – Juzgamiento paso fino Colombiano</a:t>
            </a:r>
            <a:endParaRPr lang="es-ES" dirty="0"/>
          </a:p>
        </p:txBody>
      </p:sp>
    </p:spTree>
    <p:extLst>
      <p:ext uri="{BB962C8B-B14F-4D97-AF65-F5344CB8AC3E}">
        <p14:creationId xmlns:p14="http://schemas.microsoft.com/office/powerpoint/2010/main" val="72493261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23558"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23561"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62"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63"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3568"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85776"/>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MANTENIMIENTO </a:t>
            </a:r>
            <a:b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b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FUENTES DE ORNATO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23570" name="2 CuadroTexto"/>
          <p:cNvSpPr txBox="1">
            <a:spLocks noChangeArrowheads="1"/>
          </p:cNvSpPr>
          <p:nvPr/>
        </p:nvSpPr>
        <p:spPr bwMode="auto">
          <a:xfrm>
            <a:off x="1150938" y="3371850"/>
            <a:ext cx="67691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000" dirty="0">
                <a:ea typeface="Times New Roman" pitchFamily="18" charset="0"/>
                <a:cs typeface="Arial" charset="0"/>
              </a:rPr>
              <a:t>Se han realizado 344 actividades limpieza y 37 actividades de mantenimiento preventivo y correctivo a las 14 fuentes de la ciudad de Ibagué a cargo de INFIBAGUE por un valor de $ 31 millones de pesos aproximadamente: Parque de la Música, Espejo de Agua del Centenario, Pileta entrada al Parque Centenario, Fuente de Galarza, Fuente Parque Belén, Fuente CAM La </a:t>
            </a:r>
            <a:r>
              <a:rPr lang="es-ES" sz="2000" dirty="0" err="1">
                <a:ea typeface="Times New Roman" pitchFamily="18" charset="0"/>
                <a:cs typeface="Arial" charset="0"/>
              </a:rPr>
              <a:t>Pola</a:t>
            </a:r>
            <a:r>
              <a:rPr lang="es-ES" sz="2000" dirty="0">
                <a:ea typeface="Times New Roman" pitchFamily="18" charset="0"/>
                <a:cs typeface="Arial" charset="0"/>
              </a:rPr>
              <a:t>, Fuente Prometeo, Fuente Calle 43 Kra 5a, Fuente calle 60 Av. </a:t>
            </a:r>
            <a:r>
              <a:rPr lang="es-ES" sz="2000" dirty="0" err="1">
                <a:ea typeface="Times New Roman" pitchFamily="18" charset="0"/>
                <a:cs typeface="Arial" charset="0"/>
              </a:rPr>
              <a:t>Ambalá</a:t>
            </a:r>
            <a:r>
              <a:rPr lang="es-ES" sz="2000" dirty="0">
                <a:ea typeface="Times New Roman" pitchFamily="18" charset="0"/>
                <a:cs typeface="Arial" charset="0"/>
              </a:rPr>
              <a:t>, Fuente Francisco Peñaloza, Fuente Barrio Salado, Fuente Pileta de Artesanos, Parque del Agua, Plaza de Bolívar</a:t>
            </a:r>
          </a:p>
        </p:txBody>
      </p:sp>
      <p:pic>
        <p:nvPicPr>
          <p:cNvPr id="2" name="1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7635" y="1387475"/>
            <a:ext cx="1950469" cy="1957338"/>
          </a:xfrm>
          <a:prstGeom prst="rect">
            <a:avLst/>
          </a:prstGeom>
        </p:spPr>
      </p:pic>
      <p:pic>
        <p:nvPicPr>
          <p:cNvPr id="3" name="2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20823" y="1387475"/>
            <a:ext cx="2613148" cy="1957338"/>
          </a:xfrm>
          <a:prstGeom prst="rect">
            <a:avLst/>
          </a:prstGeom>
        </p:spPr>
      </p:pic>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9592" y="1387475"/>
            <a:ext cx="2283560" cy="1957338"/>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24582"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24585"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4586"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4587"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4592"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116731"/>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EMPRESTITO </a:t>
            </a:r>
            <a:b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b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INFIBAGUE – SECRETARIA DE HACIENDA</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24594" name="25 CuadroTexto"/>
          <p:cNvSpPr txBox="1">
            <a:spLocks noChangeArrowheads="1"/>
          </p:cNvSpPr>
          <p:nvPr/>
        </p:nvSpPr>
        <p:spPr bwMode="auto">
          <a:xfrm>
            <a:off x="228600" y="2036763"/>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a:p>
          <a:p>
            <a:pPr algn="ctr" eaLnBrk="1" hangingPunct="1"/>
            <a:r>
              <a:rPr lang="es-ES" sz="1600" b="1"/>
              <a:t>    </a:t>
            </a:r>
            <a:endParaRPr lang="es-ES" sz="1600"/>
          </a:p>
          <a:p>
            <a:pPr algn="ctr" eaLnBrk="1" hangingPunct="1"/>
            <a:endParaRPr lang="es-ES" sz="1600"/>
          </a:p>
          <a:p>
            <a:pPr algn="ctr" eaLnBrk="1" hangingPunct="1"/>
            <a:endParaRPr lang="es-ES" sz="1600"/>
          </a:p>
          <a:p>
            <a:pPr algn="ctr" eaLnBrk="1" hangingPunct="1"/>
            <a:endParaRPr lang="es-ES" sz="14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eaLnBrk="1" hangingPunct="1"/>
            <a:endParaRPr lang="es-ES"/>
          </a:p>
        </p:txBody>
      </p:sp>
      <p:sp>
        <p:nvSpPr>
          <p:cNvPr id="24595" name="2 CuadroTexto"/>
          <p:cNvSpPr txBox="1">
            <a:spLocks noChangeArrowheads="1"/>
          </p:cNvSpPr>
          <p:nvPr/>
        </p:nvSpPr>
        <p:spPr bwMode="auto">
          <a:xfrm>
            <a:off x="1116013" y="2257425"/>
            <a:ext cx="67691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800" b="1"/>
              <a:t>Por primera vez en la historia INFIBAGUE, a través de la oficina de Cuentas Especiales (BANFUTURO), prestará al municipio la suma de 3.000 millones de pesos; lo que permitirá que el instituto comience a adquirir la experiencia necesaria para mejorar su calificación de riesgo crediticio.</a:t>
            </a:r>
            <a:endParaRPr lang="es-ES" sz="280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25606"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25609"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5610"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5611"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5616"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44723"/>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LABORATORIOS </a:t>
            </a:r>
            <a:b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b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MICROEMPRESARIALES</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25618" name="25 CuadroTexto"/>
          <p:cNvSpPr txBox="1">
            <a:spLocks noChangeArrowheads="1"/>
          </p:cNvSpPr>
          <p:nvPr/>
        </p:nvSpPr>
        <p:spPr bwMode="auto">
          <a:xfrm>
            <a:off x="228600" y="1938338"/>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a:p>
          <a:p>
            <a:pPr algn="ctr" eaLnBrk="1" hangingPunct="1"/>
            <a:r>
              <a:rPr lang="es-ES" sz="1600" b="1"/>
              <a:t>    </a:t>
            </a:r>
            <a:endParaRPr lang="es-ES" sz="1600"/>
          </a:p>
          <a:p>
            <a:pPr algn="ctr" eaLnBrk="1" hangingPunct="1"/>
            <a:endParaRPr lang="es-ES" sz="1600"/>
          </a:p>
          <a:p>
            <a:pPr algn="ctr" eaLnBrk="1" hangingPunct="1"/>
            <a:endParaRPr lang="es-ES" sz="1600"/>
          </a:p>
          <a:p>
            <a:pPr algn="ctr" eaLnBrk="1" hangingPunct="1"/>
            <a:endParaRPr lang="es-ES" sz="14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eaLnBrk="1" hangingPunct="1"/>
            <a:endParaRPr lang="es-ES"/>
          </a:p>
        </p:txBody>
      </p:sp>
      <p:sp>
        <p:nvSpPr>
          <p:cNvPr id="25619" name="2 CuadroTexto"/>
          <p:cNvSpPr txBox="1">
            <a:spLocks noChangeArrowheads="1"/>
          </p:cNvSpPr>
          <p:nvPr/>
        </p:nvSpPr>
        <p:spPr bwMode="auto">
          <a:xfrm>
            <a:off x="1116013" y="2257425"/>
            <a:ext cx="67691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800" b="1"/>
              <a:t>Por primera vez la Administración a través de la secretaría de Apoyo a la Gestión, destinó 100 millones de pesos para apoyar el programa de microcréditos que se encuentra en cabeza de BANFUTURO. Estos recursos se destinarán para fortalecer los negocios de los Microempresarios de la ciudad. </a:t>
            </a:r>
            <a:endParaRPr lang="es-ES" sz="280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26630"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26633"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6634"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6635"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6640"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7384"/>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MODERNIZACION </a:t>
            </a:r>
            <a:b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b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SISTEMA DE ALUMBRADO PUBLICO LED</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26642" name="25 CuadroTexto"/>
          <p:cNvSpPr txBox="1">
            <a:spLocks noChangeArrowheads="1"/>
          </p:cNvSpPr>
          <p:nvPr/>
        </p:nvSpPr>
        <p:spPr bwMode="auto">
          <a:xfrm>
            <a:off x="228600" y="1938338"/>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dirty="0"/>
          </a:p>
          <a:p>
            <a:pPr algn="ctr" eaLnBrk="1" hangingPunct="1"/>
            <a:r>
              <a:rPr lang="es-ES" sz="1600" b="1" dirty="0"/>
              <a:t>    </a:t>
            </a:r>
            <a:endParaRPr lang="es-ES" sz="1600" dirty="0"/>
          </a:p>
          <a:p>
            <a:pPr algn="ctr" eaLnBrk="1" hangingPunct="1"/>
            <a:endParaRPr lang="es-ES" sz="1600" dirty="0"/>
          </a:p>
          <a:p>
            <a:pPr algn="ctr" eaLnBrk="1" hangingPunct="1"/>
            <a:endParaRPr lang="es-ES" sz="1600" dirty="0"/>
          </a:p>
          <a:p>
            <a:pPr algn="ctr" eaLnBrk="1" hangingPunct="1"/>
            <a:endParaRPr lang="es-ES" sz="1400" dirty="0"/>
          </a:p>
          <a:p>
            <a:pPr algn="ctr" eaLnBrk="1" hangingPunct="1"/>
            <a:endParaRPr lang="es-ES" sz="1600" dirty="0"/>
          </a:p>
          <a:p>
            <a:pPr algn="ctr" eaLnBrk="1" hangingPunct="1"/>
            <a:endParaRPr lang="es-ES" sz="1600" dirty="0"/>
          </a:p>
          <a:p>
            <a:pPr algn="ctr" eaLnBrk="1" hangingPunct="1"/>
            <a:endParaRPr lang="es-ES" sz="1600" dirty="0"/>
          </a:p>
          <a:p>
            <a:pPr algn="ctr" eaLnBrk="1" hangingPunct="1"/>
            <a:endParaRPr lang="es-ES" sz="1600" dirty="0"/>
          </a:p>
          <a:p>
            <a:pPr algn="ctr" eaLnBrk="1" hangingPunct="1"/>
            <a:endParaRPr lang="es-ES" sz="1600" dirty="0"/>
          </a:p>
          <a:p>
            <a:pPr algn="ctr" eaLnBrk="1" hangingPunct="1"/>
            <a:endParaRPr lang="es-ES" sz="1600" dirty="0"/>
          </a:p>
          <a:p>
            <a:pPr eaLnBrk="1" hangingPunct="1"/>
            <a:endParaRPr lang="es-ES" dirty="0"/>
          </a:p>
        </p:txBody>
      </p:sp>
      <p:sp>
        <p:nvSpPr>
          <p:cNvPr id="26643" name="2 CuadroTexto"/>
          <p:cNvSpPr txBox="1">
            <a:spLocks noChangeArrowheads="1"/>
          </p:cNvSpPr>
          <p:nvPr/>
        </p:nvSpPr>
        <p:spPr bwMode="auto">
          <a:xfrm>
            <a:off x="611560" y="4042807"/>
            <a:ext cx="777686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000" b="1" dirty="0"/>
              <a:t>El Instituto de Financiamiento Promoción y Desarrollo de Ibagué, INFIBAGUE, dio inicio al proceso de Licitación </a:t>
            </a:r>
            <a:r>
              <a:rPr lang="es-ES" sz="2000" b="1" dirty="0" smtClean="0"/>
              <a:t>Pública </a:t>
            </a:r>
            <a:r>
              <a:rPr lang="es-ES" sz="2000" b="1" dirty="0"/>
              <a:t>No. 6 de 2014 por valor de $ 3.506.000.000 con el fin de Contratar la elaboración de diseños eléctricos y fotométricos, El suministro e instalación de luminarias LED y/o MICROLED, para modernización del sistema de Alumbrado Público en el sector urbano del Municipio de </a:t>
            </a:r>
            <a:r>
              <a:rPr lang="es-ES" sz="2000" b="1" dirty="0" smtClean="0"/>
              <a:t>Ibagué. La financiación del proyecto se realizara con recursos propios.</a:t>
            </a:r>
            <a:endParaRPr lang="es-ES" sz="2000" dirty="0"/>
          </a:p>
        </p:txBody>
      </p:sp>
      <p:pic>
        <p:nvPicPr>
          <p:cNvPr id="2" name="1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61020" y="1772816"/>
            <a:ext cx="3334968" cy="1884982"/>
          </a:xfrm>
          <a:prstGeom prst="rect">
            <a:avLst/>
          </a:prstGeo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27654"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27657"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7658"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7659"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7664"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7384"/>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MODERNIZACION </a:t>
            </a:r>
            <a:b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b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SISTEMA DE ALUMBRADO PUBLICO LED</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27666" name="25 CuadroTexto"/>
          <p:cNvSpPr txBox="1">
            <a:spLocks noChangeArrowheads="1"/>
          </p:cNvSpPr>
          <p:nvPr/>
        </p:nvSpPr>
        <p:spPr bwMode="auto">
          <a:xfrm>
            <a:off x="228600" y="1938338"/>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a:p>
          <a:p>
            <a:pPr algn="ctr" eaLnBrk="1" hangingPunct="1"/>
            <a:r>
              <a:rPr lang="es-ES" sz="1600" b="1"/>
              <a:t>    </a:t>
            </a:r>
            <a:endParaRPr lang="es-ES" sz="1600"/>
          </a:p>
          <a:p>
            <a:pPr algn="ctr" eaLnBrk="1" hangingPunct="1"/>
            <a:endParaRPr lang="es-ES" sz="1600"/>
          </a:p>
          <a:p>
            <a:pPr algn="ctr" eaLnBrk="1" hangingPunct="1"/>
            <a:endParaRPr lang="es-ES" sz="1600"/>
          </a:p>
          <a:p>
            <a:pPr algn="ctr" eaLnBrk="1" hangingPunct="1"/>
            <a:endParaRPr lang="es-ES" sz="14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eaLnBrk="1" hangingPunct="1"/>
            <a:endParaRPr lang="es-ES"/>
          </a:p>
        </p:txBody>
      </p:sp>
      <p:sp>
        <p:nvSpPr>
          <p:cNvPr id="24595" name="2 CuadroTexto"/>
          <p:cNvSpPr txBox="1">
            <a:spLocks noChangeArrowheads="1"/>
          </p:cNvSpPr>
          <p:nvPr/>
        </p:nvSpPr>
        <p:spPr bwMode="auto">
          <a:xfrm>
            <a:off x="1116013" y="1825625"/>
            <a:ext cx="67691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s-ES" sz="2800" b="1" dirty="0" smtClean="0"/>
              <a:t>BENEFICIOS QUE SE BUSCAN:</a:t>
            </a:r>
          </a:p>
          <a:p>
            <a:pPr algn="ctr" eaLnBrk="1" hangingPunct="1">
              <a:defRPr/>
            </a:pPr>
            <a:endParaRPr lang="es-ES" sz="2800" b="1" dirty="0" smtClean="0"/>
          </a:p>
          <a:p>
            <a:pPr marL="457200" indent="-457200" eaLnBrk="1" hangingPunct="1">
              <a:buFont typeface="Arial" pitchFamily="34" charset="0"/>
              <a:buChar char="•"/>
              <a:defRPr/>
            </a:pPr>
            <a:r>
              <a:rPr lang="es-ES" sz="2400" b="1" dirty="0" smtClean="0"/>
              <a:t>Eficiencia y ahorro energético</a:t>
            </a:r>
          </a:p>
          <a:p>
            <a:pPr marL="457200" indent="-457200" eaLnBrk="1" hangingPunct="1">
              <a:buFont typeface="Arial" pitchFamily="34" charset="0"/>
              <a:buChar char="•"/>
              <a:defRPr/>
            </a:pPr>
            <a:r>
              <a:rPr lang="es-ES" sz="2400" b="1" dirty="0" smtClean="0"/>
              <a:t>Mejora de la competitividad</a:t>
            </a:r>
          </a:p>
          <a:p>
            <a:pPr marL="457200" indent="-457200" eaLnBrk="1" hangingPunct="1">
              <a:buFont typeface="Arial" pitchFamily="34" charset="0"/>
              <a:buChar char="•"/>
              <a:defRPr/>
            </a:pPr>
            <a:r>
              <a:rPr lang="es-ES" sz="2400" b="1" dirty="0" smtClean="0"/>
              <a:t>Modernización en los sistemas de gestión</a:t>
            </a:r>
          </a:p>
          <a:p>
            <a:pPr marL="457200" indent="-457200" eaLnBrk="1" hangingPunct="1">
              <a:buFont typeface="Arial" pitchFamily="34" charset="0"/>
              <a:buChar char="•"/>
              <a:defRPr/>
            </a:pPr>
            <a:r>
              <a:rPr lang="es-ES" sz="2400" b="1" dirty="0" smtClean="0"/>
              <a:t>Reducción de la emisión de gases de efecto invernadero</a:t>
            </a:r>
          </a:p>
          <a:p>
            <a:pPr marL="457200" indent="-457200" eaLnBrk="1" hangingPunct="1">
              <a:buFont typeface="Arial" pitchFamily="34" charset="0"/>
              <a:buChar char="•"/>
              <a:defRPr/>
            </a:pPr>
            <a:r>
              <a:rPr lang="es-ES" sz="2400" b="1" dirty="0" smtClean="0"/>
              <a:t>Reducción de costos por el consumo eléctrico</a:t>
            </a:r>
          </a:p>
          <a:p>
            <a:pPr marL="457200" indent="-457200" eaLnBrk="1" hangingPunct="1">
              <a:buFont typeface="Arial" pitchFamily="34" charset="0"/>
              <a:buChar char="•"/>
              <a:defRPr/>
            </a:pPr>
            <a:r>
              <a:rPr lang="es-ES" sz="2400" b="1" dirty="0" smtClean="0"/>
              <a:t>Prevención y limitación de riesgos</a:t>
            </a:r>
          </a:p>
          <a:p>
            <a:pPr marL="457200" indent="-457200" eaLnBrk="1" hangingPunct="1">
              <a:buFont typeface="Arial" pitchFamily="34" charset="0"/>
              <a:buChar char="•"/>
              <a:defRPr/>
            </a:pPr>
            <a:r>
              <a:rPr lang="es-ES" sz="2400" b="1" dirty="0" smtClean="0"/>
              <a:t>Protección a personas, flora, fauna, bienes y medio ambiente.</a:t>
            </a:r>
            <a:endParaRPr lang="es-ES"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28678"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28681"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8682"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8683"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8688"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60747"/>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RELLENO SANITARIO COMBEIMA</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28690" name="25 CuadroTexto"/>
          <p:cNvSpPr txBox="1">
            <a:spLocks noChangeArrowheads="1"/>
          </p:cNvSpPr>
          <p:nvPr/>
        </p:nvSpPr>
        <p:spPr bwMode="auto">
          <a:xfrm>
            <a:off x="228600" y="1938338"/>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a:p>
          <a:p>
            <a:pPr algn="ctr" eaLnBrk="1" hangingPunct="1"/>
            <a:r>
              <a:rPr lang="es-ES" sz="1600" b="1"/>
              <a:t>    </a:t>
            </a:r>
            <a:endParaRPr lang="es-ES" sz="1600"/>
          </a:p>
          <a:p>
            <a:pPr algn="ctr" eaLnBrk="1" hangingPunct="1"/>
            <a:endParaRPr lang="es-ES" sz="1600"/>
          </a:p>
          <a:p>
            <a:pPr algn="ctr" eaLnBrk="1" hangingPunct="1"/>
            <a:endParaRPr lang="es-ES" sz="1600"/>
          </a:p>
          <a:p>
            <a:pPr algn="ctr" eaLnBrk="1" hangingPunct="1"/>
            <a:endParaRPr lang="es-ES" sz="14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eaLnBrk="1" hangingPunct="1"/>
            <a:endParaRPr lang="es-ES"/>
          </a:p>
        </p:txBody>
      </p:sp>
      <p:sp>
        <p:nvSpPr>
          <p:cNvPr id="28691" name="2 CuadroTexto"/>
          <p:cNvSpPr txBox="1">
            <a:spLocks noChangeArrowheads="1"/>
          </p:cNvSpPr>
          <p:nvPr/>
        </p:nvSpPr>
        <p:spPr bwMode="auto">
          <a:xfrm>
            <a:off x="1116013" y="2546350"/>
            <a:ext cx="67691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800" b="1" dirty="0" smtClean="0"/>
              <a:t>Infibague adelanta proceso de contratación por $ 301.000.000 para el mejoramiento y cumplimiento de los requerimientos realizados por </a:t>
            </a:r>
            <a:r>
              <a:rPr lang="es-ES" sz="2800" b="1" dirty="0" err="1" smtClean="0"/>
              <a:t>Cortolima</a:t>
            </a:r>
            <a:r>
              <a:rPr lang="es-ES" sz="2800" b="1" dirty="0" smtClean="0"/>
              <a:t> en cuanto a las obras necesarias para garantizar la pos-clausura del Relleno Sanitario </a:t>
            </a:r>
            <a:r>
              <a:rPr lang="es-ES" sz="2800" b="1" dirty="0" err="1" smtClean="0"/>
              <a:t>Combeima</a:t>
            </a:r>
            <a:endParaRPr lang="es-ES" sz="28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29702"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29705"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9706"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9707"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29712"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60747"/>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ACUERDO ALUMBRADO PUBLICO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29714" name="25 CuadroTexto"/>
          <p:cNvSpPr txBox="1">
            <a:spLocks noChangeArrowheads="1"/>
          </p:cNvSpPr>
          <p:nvPr/>
        </p:nvSpPr>
        <p:spPr bwMode="auto">
          <a:xfrm>
            <a:off x="228600" y="1938338"/>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a:p>
          <a:p>
            <a:pPr algn="ctr" eaLnBrk="1" hangingPunct="1"/>
            <a:r>
              <a:rPr lang="es-ES" sz="1600" b="1"/>
              <a:t>    </a:t>
            </a:r>
            <a:endParaRPr lang="es-ES" sz="1600"/>
          </a:p>
          <a:p>
            <a:pPr algn="ctr" eaLnBrk="1" hangingPunct="1"/>
            <a:endParaRPr lang="es-ES" sz="1600"/>
          </a:p>
          <a:p>
            <a:pPr algn="ctr" eaLnBrk="1" hangingPunct="1"/>
            <a:endParaRPr lang="es-ES" sz="1600"/>
          </a:p>
          <a:p>
            <a:pPr algn="ctr" eaLnBrk="1" hangingPunct="1"/>
            <a:endParaRPr lang="es-ES" sz="14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eaLnBrk="1" hangingPunct="1"/>
            <a:endParaRPr lang="es-ES"/>
          </a:p>
        </p:txBody>
      </p:sp>
      <p:sp>
        <p:nvSpPr>
          <p:cNvPr id="29715" name="2 CuadroTexto"/>
          <p:cNvSpPr txBox="1">
            <a:spLocks noChangeArrowheads="1"/>
          </p:cNvSpPr>
          <p:nvPr/>
        </p:nvSpPr>
        <p:spPr bwMode="auto">
          <a:xfrm>
            <a:off x="1115616" y="2086521"/>
            <a:ext cx="67691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400" b="1" dirty="0" smtClean="0"/>
              <a:t>El concejo municipal aprobó el proyecto de acuerdo No. 39 «Por medio del cual se establecen normas relativas al impuesto para el servicio de alumbrado público en el Municipio de Ibagué – Tolima y se dictan otras disposiciones» dentro del cual se exoneran del pago del impuesto de Alumbrado Público, los estratos 1, 2 y 3 residenciales del sector rural. Y el estrato 3 residencial urbano disminuyó la tarifa del impuesto en 1%</a:t>
            </a:r>
            <a:endParaRPr lang="es-ES" sz="2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30726"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30729"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30"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31"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30736"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85776"/>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ALUMBRADO NAVIDEÑO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30738" name="25 CuadroTexto"/>
          <p:cNvSpPr txBox="1">
            <a:spLocks noChangeArrowheads="1"/>
          </p:cNvSpPr>
          <p:nvPr/>
        </p:nvSpPr>
        <p:spPr bwMode="auto">
          <a:xfrm>
            <a:off x="228600" y="1938338"/>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a:p>
          <a:p>
            <a:pPr algn="ctr" eaLnBrk="1" hangingPunct="1"/>
            <a:r>
              <a:rPr lang="es-ES" sz="1600" b="1"/>
              <a:t>    </a:t>
            </a:r>
            <a:endParaRPr lang="es-ES" sz="1600"/>
          </a:p>
          <a:p>
            <a:pPr algn="ctr" eaLnBrk="1" hangingPunct="1"/>
            <a:endParaRPr lang="es-ES" sz="1600"/>
          </a:p>
          <a:p>
            <a:pPr algn="ctr" eaLnBrk="1" hangingPunct="1"/>
            <a:endParaRPr lang="es-ES" sz="1600"/>
          </a:p>
          <a:p>
            <a:pPr algn="ctr" eaLnBrk="1" hangingPunct="1"/>
            <a:endParaRPr lang="es-ES" sz="14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eaLnBrk="1" hangingPunct="1"/>
            <a:endParaRPr lang="es-ES"/>
          </a:p>
        </p:txBody>
      </p:sp>
      <p:sp>
        <p:nvSpPr>
          <p:cNvPr id="30739" name="2 CuadroTexto"/>
          <p:cNvSpPr txBox="1">
            <a:spLocks noChangeArrowheads="1"/>
          </p:cNvSpPr>
          <p:nvPr/>
        </p:nvSpPr>
        <p:spPr bwMode="auto">
          <a:xfrm>
            <a:off x="1116013" y="1484313"/>
            <a:ext cx="67691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sz="2000" b="1" dirty="0"/>
              <a:t>Infibagué realizará contratos interadministrativos con las Municipios de </a:t>
            </a:r>
          </a:p>
          <a:p>
            <a:pPr algn="ctr" eaLnBrk="1" hangingPunct="1"/>
            <a:endParaRPr lang="es-ES" sz="2800" b="1" dirty="0"/>
          </a:p>
          <a:p>
            <a:pPr algn="ctr" eaLnBrk="1" hangingPunct="1"/>
            <a:endParaRPr lang="es-ES" sz="2800" b="1" dirty="0"/>
          </a:p>
          <a:p>
            <a:pPr algn="ctr" eaLnBrk="1" hangingPunct="1"/>
            <a:r>
              <a:rPr lang="es-CO" sz="2800" b="1" dirty="0"/>
              <a:t>	</a:t>
            </a:r>
          </a:p>
          <a:p>
            <a:pPr algn="ctr" eaLnBrk="1" hangingPunct="1"/>
            <a:r>
              <a:rPr lang="es-CO" sz="2800" b="1" dirty="0"/>
              <a:t>	</a:t>
            </a:r>
          </a:p>
          <a:p>
            <a:pPr algn="ctr" eaLnBrk="1" hangingPunct="1"/>
            <a:endParaRPr lang="es-CO" sz="2800" b="1" dirty="0"/>
          </a:p>
          <a:p>
            <a:pPr algn="ctr" eaLnBrk="1" hangingPunct="1"/>
            <a:endParaRPr lang="es-CO" sz="2800" b="1" dirty="0"/>
          </a:p>
          <a:p>
            <a:pPr algn="ctr" eaLnBrk="1" hangingPunct="1"/>
            <a:endParaRPr lang="es-CO" sz="2000" b="1" dirty="0"/>
          </a:p>
          <a:p>
            <a:pPr algn="ctr" eaLnBrk="1" hangingPunct="1"/>
            <a:r>
              <a:rPr lang="es-CO" sz="2000" b="1" dirty="0"/>
              <a:t>con el objeto de alquilar figuras navideñas para el embellecimiento de sus calles en la época Decembrina</a:t>
            </a:r>
            <a:endParaRPr lang="es-ES" sz="2000" b="1" dirty="0"/>
          </a:p>
        </p:txBody>
      </p:sp>
      <p:graphicFrame>
        <p:nvGraphicFramePr>
          <p:cNvPr id="2" name="1 Tabla"/>
          <p:cNvGraphicFramePr>
            <a:graphicFrameLocks noGrp="1"/>
          </p:cNvGraphicFramePr>
          <p:nvPr>
            <p:extLst>
              <p:ext uri="{D42A27DB-BD31-4B8C-83A1-F6EECF244321}">
                <p14:modId xmlns:p14="http://schemas.microsoft.com/office/powerpoint/2010/main" val="4047169673"/>
              </p:ext>
            </p:extLst>
          </p:nvPr>
        </p:nvGraphicFramePr>
        <p:xfrm>
          <a:off x="1692275" y="2664768"/>
          <a:ext cx="6096000" cy="1484312"/>
        </p:xfrm>
        <a:graphic>
          <a:graphicData uri="http://schemas.openxmlformats.org/drawingml/2006/table">
            <a:tbl>
              <a:tblPr firstRow="1" bandRow="1">
                <a:tableStyleId>{5C22544A-7EE6-4342-B048-85BDC9FD1C3A}</a:tableStyleId>
              </a:tblPr>
              <a:tblGrid>
                <a:gridCol w="3048000"/>
                <a:gridCol w="3048000"/>
              </a:tblGrid>
              <a:tr h="371078">
                <a:tc>
                  <a:txBody>
                    <a:bodyPr/>
                    <a:lstStyle/>
                    <a:p>
                      <a:pPr algn="ctr"/>
                      <a:r>
                        <a:rPr lang="es-ES" sz="1800" dirty="0" smtClean="0"/>
                        <a:t>MUNICIPIO</a:t>
                      </a:r>
                      <a:endParaRPr lang="es-ES" sz="1800" dirty="0"/>
                    </a:p>
                  </a:txBody>
                  <a:tcPr marT="45749" marB="45749"/>
                </a:tc>
                <a:tc>
                  <a:txBody>
                    <a:bodyPr/>
                    <a:lstStyle/>
                    <a:p>
                      <a:pPr algn="ctr"/>
                      <a:r>
                        <a:rPr lang="es-ES" sz="1800" dirty="0" smtClean="0"/>
                        <a:t>VALOR</a:t>
                      </a:r>
                      <a:endParaRPr lang="es-ES" sz="1800" dirty="0"/>
                    </a:p>
                  </a:txBody>
                  <a:tcPr marT="45749" marB="45749"/>
                </a:tc>
              </a:tr>
              <a:tr h="371078">
                <a:tc>
                  <a:txBody>
                    <a:bodyPr/>
                    <a:lstStyle/>
                    <a:p>
                      <a:pPr algn="ctr"/>
                      <a:r>
                        <a:rPr lang="es-CO" sz="1800" b="1" dirty="0" smtClean="0"/>
                        <a:t>VILLAHERMOSA</a:t>
                      </a:r>
                      <a:endParaRPr lang="es-ES" sz="1800" dirty="0"/>
                    </a:p>
                  </a:txBody>
                  <a:tcPr marT="45749" marB="45749"/>
                </a:tc>
                <a:tc>
                  <a:txBody>
                    <a:bodyPr/>
                    <a:lstStyle/>
                    <a:p>
                      <a:pPr algn="ctr"/>
                      <a:r>
                        <a:rPr lang="es-CO" sz="1800" b="1" dirty="0" smtClean="0"/>
                        <a:t>$ 8’000.000</a:t>
                      </a:r>
                      <a:endParaRPr lang="es-ES" sz="1800" dirty="0"/>
                    </a:p>
                  </a:txBody>
                  <a:tcPr marT="45749" marB="45749"/>
                </a:tc>
              </a:tr>
              <a:tr h="371078">
                <a:tc>
                  <a:txBody>
                    <a:bodyPr/>
                    <a:lstStyle/>
                    <a:p>
                      <a:pPr algn="ctr"/>
                      <a:r>
                        <a:rPr lang="es-CO" sz="1800" b="1" dirty="0" smtClean="0"/>
                        <a:t>CASABIANCA</a:t>
                      </a:r>
                      <a:endParaRPr lang="es-ES" sz="1800" dirty="0"/>
                    </a:p>
                  </a:txBody>
                  <a:tcPr marT="45749" marB="45749"/>
                </a:tc>
                <a:tc>
                  <a:txBody>
                    <a:bodyPr/>
                    <a:lstStyle/>
                    <a:p>
                      <a:pPr algn="ctr"/>
                      <a:r>
                        <a:rPr lang="es-CO" sz="1800" b="1" dirty="0" smtClean="0"/>
                        <a:t>$ 2’460.000</a:t>
                      </a:r>
                      <a:endParaRPr lang="es-ES" sz="1800" dirty="0"/>
                    </a:p>
                  </a:txBody>
                  <a:tcPr marT="45749" marB="45749"/>
                </a:tc>
              </a:tr>
              <a:tr h="371078">
                <a:tc>
                  <a:txBody>
                    <a:bodyPr/>
                    <a:lstStyle/>
                    <a:p>
                      <a:pPr algn="ctr"/>
                      <a:r>
                        <a:rPr lang="es-CO" sz="1800" b="1" dirty="0" smtClean="0"/>
                        <a:t>LIBANO</a:t>
                      </a:r>
                      <a:endParaRPr lang="es-ES" sz="1800" dirty="0"/>
                    </a:p>
                  </a:txBody>
                  <a:tcPr marT="45749" marB="45749"/>
                </a:tc>
                <a:tc>
                  <a:txBody>
                    <a:bodyPr/>
                    <a:lstStyle/>
                    <a:p>
                      <a:pPr algn="ctr"/>
                      <a:r>
                        <a:rPr lang="es-ES" sz="1800" b="1" dirty="0" smtClean="0"/>
                        <a:t>$ 4’830.000</a:t>
                      </a:r>
                      <a:endParaRPr lang="es-ES" sz="1800" b="1" dirty="0"/>
                    </a:p>
                  </a:txBody>
                  <a:tcPr marT="45749" marB="45749"/>
                </a:tc>
              </a:tr>
            </a:tbl>
          </a:graphicData>
        </a:graphic>
      </p:graphicFrame>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Rectangle 6"/>
          <p:cNvSpPr>
            <a:spLocks noChangeArrowheads="1"/>
          </p:cNvSpPr>
          <p:nvPr/>
        </p:nvSpPr>
        <p:spPr bwMode="auto">
          <a:xfrm>
            <a:off x="179388" y="404813"/>
            <a:ext cx="7129462" cy="519112"/>
          </a:xfrm>
          <a:prstGeom prst="rect">
            <a:avLst/>
          </a:prstGeom>
          <a:noFill/>
          <a:ln w="9525">
            <a:noFill/>
            <a:miter lim="800000"/>
            <a:headEnd/>
            <a:tailEnd/>
          </a:ln>
          <a:effectLst/>
        </p:spPr>
        <p:txBody>
          <a:bodyPr>
            <a:spAutoFit/>
          </a:bodyPr>
          <a:lstStyle/>
          <a:p>
            <a:pPr algn="ctr">
              <a:defRPr/>
            </a:pPr>
            <a:endParaRPr lang="es-CO" sz="2800" b="1" i="1">
              <a:solidFill>
                <a:srgbClr val="0A38BA"/>
              </a:solidFill>
              <a:effectLst>
                <a:outerShdw blurRad="38100" dist="38100" dir="2700000" algn="tl">
                  <a:srgbClr val="C0C0C0"/>
                </a:outerShdw>
              </a:effectLst>
            </a:endParaRPr>
          </a:p>
        </p:txBody>
      </p:sp>
      <p:sp>
        <p:nvSpPr>
          <p:cNvPr id="136199" name="Rectangle 7"/>
          <p:cNvSpPr>
            <a:spLocks noChangeArrowheads="1"/>
          </p:cNvSpPr>
          <p:nvPr/>
        </p:nvSpPr>
        <p:spPr bwMode="auto">
          <a:xfrm>
            <a:off x="395288" y="2852738"/>
            <a:ext cx="2376487" cy="1311275"/>
          </a:xfrm>
          <a:prstGeom prst="rect">
            <a:avLst/>
          </a:prstGeom>
          <a:noFill/>
          <a:ln w="9525">
            <a:noFill/>
            <a:miter lim="800000"/>
            <a:headEnd/>
            <a:tailEnd/>
          </a:ln>
          <a:effectLst/>
        </p:spPr>
        <p:txBody>
          <a:bodyPr>
            <a:spAutoFit/>
          </a:bodyPr>
          <a:lstStyle/>
          <a:p>
            <a:pPr>
              <a:spcBef>
                <a:spcPct val="50000"/>
              </a:spcBef>
              <a:defRPr/>
            </a:pPr>
            <a:r>
              <a:rPr lang="es-CO" sz="2000" b="1" i="1">
                <a:effectLst>
                  <a:outerShdw blurRad="38100" dist="38100" dir="2700000" algn="tl">
                    <a:srgbClr val="C0C0C0"/>
                  </a:outerShdw>
                </a:effectLst>
              </a:rPr>
              <a:t>EL PROCESO DE MANTENIMIENTOPARA LA VIGENCIA 2010.</a:t>
            </a:r>
            <a:endParaRPr lang="es-ES" sz="2000" b="1" i="1">
              <a:effectLst>
                <a:outerShdw blurRad="38100" dist="38100" dir="2700000" algn="tl">
                  <a:srgbClr val="C0C0C0"/>
                </a:outerShdw>
              </a:effectLst>
              <a:latin typeface="Comic Sans MS" pitchFamily="66" charset="0"/>
            </a:endParaRPr>
          </a:p>
        </p:txBody>
      </p:sp>
      <p:sp>
        <p:nvSpPr>
          <p:cNvPr id="136200" name="Rectangle 8"/>
          <p:cNvSpPr>
            <a:spLocks noChangeArrowheads="1"/>
          </p:cNvSpPr>
          <p:nvPr/>
        </p:nvSpPr>
        <p:spPr bwMode="auto">
          <a:xfrm>
            <a:off x="3995738" y="1341438"/>
            <a:ext cx="4824412" cy="5346700"/>
          </a:xfrm>
          <a:prstGeom prst="rect">
            <a:avLst/>
          </a:prstGeom>
          <a:noFill/>
          <a:ln w="9525">
            <a:noFill/>
            <a:miter lim="800000"/>
            <a:headEnd/>
            <a:tailEnd/>
          </a:ln>
          <a:effectLst/>
        </p:spPr>
        <p:txBody>
          <a:bodyPr>
            <a:spAutoFit/>
          </a:bodyPr>
          <a:lstStyle/>
          <a:p>
            <a:pPr algn="just">
              <a:defRPr/>
            </a:pPr>
            <a:r>
              <a:rPr lang="es-MX" sz="2000" b="1" i="1">
                <a:effectLst>
                  <a:outerShdw blurRad="38100" dist="38100" dir="2700000" algn="tl">
                    <a:srgbClr val="C0C0C0"/>
                  </a:outerShdw>
                </a:effectLst>
              </a:rPr>
              <a:t>GESTION:</a:t>
            </a:r>
            <a:r>
              <a:rPr lang="es-MX" sz="1600">
                <a:solidFill>
                  <a:srgbClr val="00264C"/>
                </a:solidFill>
              </a:rPr>
              <a:t> </a:t>
            </a:r>
            <a:r>
              <a:rPr lang="es-ES" sz="1600"/>
              <a:t>Se realizo la compra de trece (13) reflectores con su respectiva bombilleria para el embellecimiento y seguridad de las principales glorietas de la ciudad de Ibagué.</a:t>
            </a:r>
          </a:p>
          <a:p>
            <a:pPr algn="just">
              <a:defRPr/>
            </a:pPr>
            <a:endParaRPr lang="es-ES" sz="1600"/>
          </a:p>
          <a:p>
            <a:pPr algn="just">
              <a:defRPr/>
            </a:pPr>
            <a:r>
              <a:rPr lang="es-ES" sz="1600"/>
              <a:t>Se efectuó la instalación de 102 luminarias en los siguientes barrios de la ciudad: Libertador, El Carmen, Santa Helena, la Pola, Jordán 7 Etapa, Jordán 9 Etapa, Cañaveral, Praderas del Norte, El Salado, Ciudad Luz, Jordán III Etapa, La Cartagena, Bosque Parte Alta, Urbanización Los Nogales, Colinas del Sur, San Cayetano, Casa Club y Piedra Pintada.</a:t>
            </a:r>
          </a:p>
          <a:p>
            <a:pPr algn="just">
              <a:defRPr/>
            </a:pPr>
            <a:r>
              <a:rPr lang="es-ES" sz="1600"/>
              <a:t>Se realizaron los estudios técnicos y fotométricos para la modernización de la avenida Guabinal desde la calle 25 hasta la calle 64, en el momento se adelanta el proceso licitatorio.</a:t>
            </a:r>
          </a:p>
          <a:p>
            <a:pPr algn="just">
              <a:defRPr/>
            </a:pPr>
            <a:r>
              <a:rPr lang="es-ES" sz="1600"/>
              <a:t/>
            </a:r>
            <a:br>
              <a:rPr lang="es-ES" sz="1600"/>
            </a:br>
            <a:r>
              <a:rPr lang="es-MX" sz="2000" b="1" i="1">
                <a:effectLst>
                  <a:outerShdw blurRad="38100" dist="38100" dir="2700000" algn="tl">
                    <a:srgbClr val="C0C0C0"/>
                  </a:outerShdw>
                </a:effectLst>
              </a:rPr>
              <a:t>IMPACTO SOCIAL:</a:t>
            </a:r>
            <a:r>
              <a:rPr lang="es-MX" sz="1600" b="1"/>
              <a:t> </a:t>
            </a:r>
            <a:r>
              <a:rPr lang="es-MX" sz="1600"/>
              <a:t>Mejoramiento de las condiciones de iluminación en las vías la ciudad de Ibagué.</a:t>
            </a:r>
          </a:p>
        </p:txBody>
      </p:sp>
      <p:pic>
        <p:nvPicPr>
          <p:cNvPr id="31750" name="Picture 9" descr="diaposi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7388" cy="726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Rectangle 10"/>
          <p:cNvSpPr>
            <a:spLocks noChangeArrowheads="1"/>
          </p:cNvSpPr>
          <p:nvPr/>
        </p:nvSpPr>
        <p:spPr bwMode="auto">
          <a:xfrm>
            <a:off x="539750" y="476250"/>
            <a:ext cx="5903913" cy="519113"/>
          </a:xfrm>
          <a:prstGeom prst="rect">
            <a:avLst/>
          </a:prstGeom>
          <a:noFill/>
          <a:ln w="9525">
            <a:noFill/>
            <a:miter lim="800000"/>
            <a:headEnd/>
            <a:tailEnd/>
          </a:ln>
          <a:effectLst/>
        </p:spPr>
        <p:txBody>
          <a:bodyPr>
            <a:spAutoFit/>
          </a:bodyPr>
          <a:lstStyle/>
          <a:p>
            <a:pPr algn="ctr">
              <a:defRPr/>
            </a:pPr>
            <a:r>
              <a:rPr lang="es-MX" sz="2800" b="1" i="1">
                <a:solidFill>
                  <a:srgbClr val="0A38BA"/>
                </a:solidFill>
                <a:effectLst>
                  <a:outerShdw blurRad="38100" dist="38100" dir="2700000" algn="tl">
                    <a:srgbClr val="C0C0C0"/>
                  </a:outerShdw>
                </a:effectLst>
              </a:rPr>
              <a:t>PARQUE DEPORTIVO</a:t>
            </a:r>
            <a:endParaRPr lang="es-ES" sz="2800" b="1" i="1">
              <a:solidFill>
                <a:srgbClr val="0A38BA"/>
              </a:solidFill>
              <a:effectLst>
                <a:outerShdw blurRad="38100" dist="38100" dir="2700000" algn="tl">
                  <a:srgbClr val="C0C0C0"/>
                </a:outerShdw>
              </a:effectLst>
            </a:endParaRPr>
          </a:p>
        </p:txBody>
      </p:sp>
      <p:sp>
        <p:nvSpPr>
          <p:cNvPr id="136203" name="Text Box 11"/>
          <p:cNvSpPr txBox="1">
            <a:spLocks noChangeArrowheads="1"/>
          </p:cNvSpPr>
          <p:nvPr/>
        </p:nvSpPr>
        <p:spPr bwMode="auto">
          <a:xfrm>
            <a:off x="4067175" y="1308100"/>
            <a:ext cx="5076825" cy="5859463"/>
          </a:xfrm>
          <a:prstGeom prst="rect">
            <a:avLst/>
          </a:prstGeom>
          <a:noFill/>
          <a:ln w="9525">
            <a:noFill/>
            <a:miter lim="800000"/>
            <a:headEnd/>
            <a:tailEnd/>
          </a:ln>
          <a:effectLst/>
        </p:spPr>
        <p:txBody>
          <a:bodyPr>
            <a:spAutoFit/>
          </a:bodyPr>
          <a:lstStyle/>
          <a:p>
            <a:pPr>
              <a:defRPr/>
            </a:pPr>
            <a:r>
              <a:rPr lang="es-AR" b="1" i="1">
                <a:effectLst>
                  <a:outerShdw blurRad="38100" dist="38100" dir="2700000" algn="tl">
                    <a:srgbClr val="C0C0C0"/>
                  </a:outerShdw>
                </a:effectLst>
              </a:rPr>
              <a:t>1. PISTA AUXILIAR DE PATINAJE:</a:t>
            </a:r>
          </a:p>
          <a:p>
            <a:pPr>
              <a:defRPr/>
            </a:pPr>
            <a:r>
              <a:rPr lang="es-AR" b="1" i="1">
                <a:effectLst>
                  <a:outerShdw blurRad="38100" dist="38100" dir="2700000" algn="tl">
                    <a:srgbClr val="C0C0C0"/>
                  </a:outerShdw>
                </a:effectLst>
              </a:rPr>
              <a:t>Convenio Alcaldía de Ibagué y Secretaria de Bienestar por valor de $34.358.500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2. CANCHA AUXILIAR DE FUTBOLL: $11.000.000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3. KARTODROMO: Se han efectuado 3 validas.</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4. MANTENIMIENTO PISCINAS:$4.355.800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5. LEY DE PISCINAS: $33.753.080</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6. SEÑALIZACION DEL PARQUE:$12.064.000</a:t>
            </a:r>
          </a:p>
          <a:p>
            <a:pPr>
              <a:defRPr/>
            </a:pPr>
            <a:r>
              <a:rPr lang="es-AR" b="1" i="1">
                <a:effectLst>
                  <a:outerShdw blurRad="38100" dist="38100" dir="2700000" algn="tl">
                    <a:srgbClr val="C0C0C0"/>
                  </a:outerShdw>
                </a:effectLst>
              </a:rPr>
              <a:t>7. PISTA DE BICICROSS: Se Esta realizando convenio.</a:t>
            </a:r>
          </a:p>
          <a:p>
            <a:pPr>
              <a:defRPr/>
            </a:pPr>
            <a:endParaRPr lang="es-AR" b="1" i="1">
              <a:effectLst>
                <a:outerShdw blurRad="38100" dist="38100" dir="2700000" algn="tl">
                  <a:srgbClr val="C0C0C0"/>
                </a:outerShdw>
              </a:effectLst>
            </a:endParaRPr>
          </a:p>
          <a:p>
            <a:pPr>
              <a:defRPr/>
            </a:pPr>
            <a:r>
              <a:rPr lang="es-AR" b="1" i="1">
                <a:effectLst>
                  <a:outerShdw blurRad="38100" dist="38100" dir="2700000" algn="tl">
                    <a:srgbClr val="C0C0C0"/>
                  </a:outerShdw>
                </a:effectLst>
              </a:rPr>
              <a:t>8. PAISAJISMO: 50.000.000</a:t>
            </a:r>
          </a:p>
          <a:p>
            <a:pPr>
              <a:defRPr/>
            </a:pPr>
            <a:endParaRPr lang="es-AR" b="1" i="1">
              <a:effectLst>
                <a:outerShdw blurRad="38100" dist="38100" dir="2700000" algn="tl">
                  <a:srgbClr val="C0C0C0"/>
                </a:outerShdw>
              </a:effectLst>
            </a:endParaRPr>
          </a:p>
          <a:p>
            <a:pPr>
              <a:defRPr/>
            </a:pPr>
            <a:endParaRPr lang="es-ES" b="1" i="1">
              <a:effectLst>
                <a:outerShdw blurRad="38100" dist="38100" dir="2700000" algn="tl">
                  <a:srgbClr val="C0C0C0"/>
                </a:outerShdw>
              </a:effectLst>
            </a:endParaRPr>
          </a:p>
        </p:txBody>
      </p:sp>
      <p:pic>
        <p:nvPicPr>
          <p:cNvPr id="31753" name="Picture 12" descr="SDC13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520950" cy="251936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1754" name="Picture 13" descr="SDC13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860800"/>
            <a:ext cx="2520950" cy="2409825"/>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1755" name="Picture 14" descr="diaposit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42875"/>
            <a:ext cx="9791700" cy="737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16"/>
          <p:cNvSpPr txBox="1">
            <a:spLocks noChangeArrowheads="1"/>
          </p:cNvSpPr>
          <p:nvPr/>
        </p:nvSpPr>
        <p:spPr bwMode="auto">
          <a:xfrm>
            <a:off x="2339975" y="28527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1" name="Text Box 29"/>
          <p:cNvSpPr txBox="1">
            <a:spLocks noChangeArrowheads="1"/>
          </p:cNvSpPr>
          <p:nvPr/>
        </p:nvSpPr>
        <p:spPr bwMode="auto">
          <a:xfrm>
            <a:off x="3687763" y="300038"/>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3" name="Text Box 31"/>
          <p:cNvSpPr txBox="1">
            <a:spLocks noChangeArrowheads="1"/>
          </p:cNvSpPr>
          <p:nvPr/>
        </p:nvSpPr>
        <p:spPr bwMode="auto">
          <a:xfrm>
            <a:off x="2895600" y="3541713"/>
            <a:ext cx="184150" cy="519112"/>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136227" name="Text Box 35"/>
          <p:cNvSpPr txBox="1">
            <a:spLocks noChangeArrowheads="1"/>
          </p:cNvSpPr>
          <p:nvPr/>
        </p:nvSpPr>
        <p:spPr bwMode="auto">
          <a:xfrm>
            <a:off x="3255963" y="3613150"/>
            <a:ext cx="184150" cy="519113"/>
          </a:xfrm>
          <a:prstGeom prst="rect">
            <a:avLst/>
          </a:prstGeom>
          <a:noFill/>
          <a:ln w="9525">
            <a:noFill/>
            <a:miter lim="800000"/>
            <a:headEnd/>
            <a:tailEnd/>
          </a:ln>
          <a:effectLst/>
        </p:spPr>
        <p:txBody>
          <a:bodyPr wrap="none">
            <a:spAutoFit/>
          </a:bodyPr>
          <a:lstStyle/>
          <a:p>
            <a:pPr>
              <a:defRPr/>
            </a:pPr>
            <a:endParaRPr lang="es-CO" sz="2800" b="1" i="1">
              <a:solidFill>
                <a:srgbClr val="0A38BA"/>
              </a:solidFill>
              <a:effectLst>
                <a:outerShdw blurRad="38100" dist="38100" dir="2700000" algn="tl">
                  <a:srgbClr val="C0C0C0"/>
                </a:outerShdw>
              </a:effectLst>
            </a:endParaRPr>
          </a:p>
        </p:txBody>
      </p:sp>
      <p:sp>
        <p:nvSpPr>
          <p:cNvPr id="31760" name="36 Rectángulo"/>
          <p:cNvSpPr>
            <a:spLocks noChangeArrowheads="1"/>
          </p:cNvSpPr>
          <p:nvPr/>
        </p:nvSpPr>
        <p:spPr bwMode="auto">
          <a:xfrm>
            <a:off x="3286125" y="4714875"/>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ES" sz="3600"/>
          </a:p>
        </p:txBody>
      </p:sp>
      <p:sp>
        <p:nvSpPr>
          <p:cNvPr id="21" name="Rectangle 5"/>
          <p:cNvSpPr txBox="1">
            <a:spLocks noChangeArrowheads="1"/>
          </p:cNvSpPr>
          <p:nvPr/>
        </p:nvSpPr>
        <p:spPr>
          <a:xfrm>
            <a:off x="71406" y="-285776"/>
            <a:ext cx="9001156" cy="2016125"/>
          </a:xfrm>
          <a:prstGeom prst="rect">
            <a:avLst/>
          </a:prstGeom>
        </p:spPr>
        <p:txBody>
          <a:bodyPr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s-MX" sz="4000" b="1" spc="50" dirty="0">
                <a:ln w="11430"/>
                <a:effectLst>
                  <a:outerShdw blurRad="76200" dist="50800" dir="5400000" algn="tl" rotWithShape="0">
                    <a:srgbClr val="000000">
                      <a:alpha val="65000"/>
                    </a:srgbClr>
                  </a:outerShdw>
                </a:effectLst>
                <a:latin typeface="Tw Cen MT Condensed Extra Bold" pitchFamily="34" charset="0"/>
                <a:ea typeface="+mj-ea"/>
                <a:cs typeface="+mj-cs"/>
              </a:rPr>
              <a:t>ALUMBRADO NAVIDEÑO</a:t>
            </a:r>
            <a:endParaRPr lang="es-ES" sz="4000" b="1" i="1" spc="50" dirty="0">
              <a:ln w="11430"/>
              <a:effectLst>
                <a:outerShdw blurRad="76200" dist="50800" dir="5400000" algn="tl" rotWithShape="0">
                  <a:srgbClr val="000000">
                    <a:alpha val="65000"/>
                  </a:srgbClr>
                </a:outerShdw>
              </a:effectLst>
              <a:latin typeface="Monotype Corsiva" pitchFamily="66" charset="0"/>
              <a:ea typeface="+mj-ea"/>
              <a:cs typeface="+mj-cs"/>
            </a:endParaRPr>
          </a:p>
        </p:txBody>
      </p:sp>
      <p:sp>
        <p:nvSpPr>
          <p:cNvPr id="31762" name="25 CuadroTexto"/>
          <p:cNvSpPr txBox="1">
            <a:spLocks noChangeArrowheads="1"/>
          </p:cNvSpPr>
          <p:nvPr/>
        </p:nvSpPr>
        <p:spPr bwMode="auto">
          <a:xfrm>
            <a:off x="228600" y="1938338"/>
            <a:ext cx="84296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b="1"/>
          </a:p>
          <a:p>
            <a:pPr algn="ctr" eaLnBrk="1" hangingPunct="1"/>
            <a:r>
              <a:rPr lang="es-ES" sz="1600" b="1"/>
              <a:t>    </a:t>
            </a:r>
            <a:endParaRPr lang="es-ES" sz="1600"/>
          </a:p>
          <a:p>
            <a:pPr algn="ctr" eaLnBrk="1" hangingPunct="1"/>
            <a:endParaRPr lang="es-ES" sz="1600"/>
          </a:p>
          <a:p>
            <a:pPr algn="ctr" eaLnBrk="1" hangingPunct="1"/>
            <a:endParaRPr lang="es-ES" sz="1600"/>
          </a:p>
          <a:p>
            <a:pPr algn="ctr" eaLnBrk="1" hangingPunct="1"/>
            <a:endParaRPr lang="es-ES" sz="14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algn="ctr" eaLnBrk="1" hangingPunct="1"/>
            <a:endParaRPr lang="es-ES" sz="1600"/>
          </a:p>
          <a:p>
            <a:pPr eaLnBrk="1" hangingPunct="1"/>
            <a:endParaRPr lang="es-ES"/>
          </a:p>
        </p:txBody>
      </p:sp>
      <p:graphicFrame>
        <p:nvGraphicFramePr>
          <p:cNvPr id="4" name="3 Diagrama"/>
          <p:cNvGraphicFramePr/>
          <p:nvPr>
            <p:extLst>
              <p:ext uri="{D42A27DB-BD31-4B8C-83A1-F6EECF244321}">
                <p14:modId xmlns:p14="http://schemas.microsoft.com/office/powerpoint/2010/main" val="3280833740"/>
              </p:ext>
            </p:extLst>
          </p:nvPr>
        </p:nvGraphicFramePr>
        <p:xfrm>
          <a:off x="755576" y="1484784"/>
          <a:ext cx="7992888"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1767" name="4 Rectángulo"/>
          <p:cNvSpPr>
            <a:spLocks noChangeArrowheads="1"/>
          </p:cNvSpPr>
          <p:nvPr/>
        </p:nvSpPr>
        <p:spPr bwMode="auto">
          <a:xfrm>
            <a:off x="701675" y="1054100"/>
            <a:ext cx="79565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ES" sz="2000" dirty="0" smtClean="0"/>
              <a:t>El Instituto realizó la construcción e instalación del Alumbrado Navideño de la Kra 5ª y Calle 10 de la ciudad de Ibagué </a:t>
            </a:r>
            <a:endParaRPr lang="es-ES" sz="2000" dirty="0"/>
          </a:p>
        </p:txBody>
      </p:sp>
      <p:pic>
        <p:nvPicPr>
          <p:cNvPr id="24" name="3 Imagen" descr="IMG-20141104-WA0012.jpg"/>
          <p:cNvPicPr/>
          <p:nvPr/>
        </p:nvPicPr>
        <p:blipFill>
          <a:blip r:embed="rId11" cstate="print"/>
          <a:stretch>
            <a:fillRect/>
          </a:stretch>
        </p:blipFill>
        <p:spPr>
          <a:xfrm>
            <a:off x="6300192" y="4797153"/>
            <a:ext cx="2334145" cy="1800200"/>
          </a:xfrm>
          <a:prstGeom prst="rect">
            <a:avLst/>
          </a:prstGeom>
        </p:spPr>
      </p:pic>
      <p:pic>
        <p:nvPicPr>
          <p:cNvPr id="25" name="24 Imagen"/>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39952" y="4714876"/>
            <a:ext cx="1303550" cy="1882476"/>
          </a:xfrm>
          <a:prstGeom prst="rect">
            <a:avLst/>
          </a:prstGeom>
        </p:spPr>
      </p:pic>
      <p:pic>
        <p:nvPicPr>
          <p:cNvPr id="26" name="8 Imagen" descr="IMG-20141114-WA0002.jpg"/>
          <p:cNvPicPr/>
          <p:nvPr/>
        </p:nvPicPr>
        <p:blipFill>
          <a:blip r:embed="rId13" cstate="print"/>
          <a:stretch>
            <a:fillRect/>
          </a:stretch>
        </p:blipFill>
        <p:spPr>
          <a:xfrm>
            <a:off x="1427480" y="4714874"/>
            <a:ext cx="1344295" cy="1878507"/>
          </a:xfrm>
          <a:prstGeom prst="rect">
            <a:avLst/>
          </a:prstGeo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13750</TotalTime>
  <Words>4203</Words>
  <Application>Microsoft Office PowerPoint</Application>
  <PresentationFormat>Presentación en pantalla (4:3)</PresentationFormat>
  <Paragraphs>919</Paragraphs>
  <Slides>27</Slides>
  <Notes>0</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Concurrencia</vt:lpstr>
      <vt:lpstr>INFORME DE GESTIÓN    INFIBAGUE     2014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XP Colossus Edition 2 Reloaded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 DE GESTIÓN    AÑO 2010</dc:title>
  <dc:creator>usuario</dc:creator>
  <cp:lastModifiedBy>usuario</cp:lastModifiedBy>
  <cp:revision>997</cp:revision>
  <dcterms:created xsi:type="dcterms:W3CDTF">2010-12-29T02:39:15Z</dcterms:created>
  <dcterms:modified xsi:type="dcterms:W3CDTF">2014-12-04T14:17:52Z</dcterms:modified>
</cp:coreProperties>
</file>